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8" r:id="rId3"/>
    <p:sldId id="265" r:id="rId4"/>
    <p:sldId id="280" r:id="rId5"/>
    <p:sldId id="263" r:id="rId6"/>
    <p:sldId id="267" r:id="rId7"/>
    <p:sldId id="269" r:id="rId8"/>
    <p:sldId id="288" r:id="rId9"/>
    <p:sldId id="282" r:id="rId10"/>
    <p:sldId id="270" r:id="rId11"/>
    <p:sldId id="285" r:id="rId12"/>
  </p:sldIdLst>
  <p:sldSz cx="12192000" cy="6858000"/>
  <p:notesSz cx="6858000" cy="9144000"/>
  <p:custDataLst>
    <p:tags r:id="rId13"/>
  </p:custDataLst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385723"/>
    <a:srgbClr val="68887A"/>
    <a:srgbClr val="5C7DB7"/>
    <a:srgbClr val="DF5F68"/>
    <a:srgbClr val="C8A366"/>
    <a:srgbClr val="2D6A7A"/>
    <a:srgbClr val="94ADA2"/>
    <a:srgbClr val="B6AB9E"/>
    <a:srgbClr val="F5E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40" autoAdjust="0"/>
    <p:restoredTop sz="95865"/>
  </p:normalViewPr>
  <p:slideViewPr>
    <p:cSldViewPr snapToGrid="0" snapToObjects="1">
      <p:cViewPr varScale="1">
        <p:scale>
          <a:sx n="110" d="100"/>
          <a:sy n="110" d="100"/>
        </p:scale>
        <p:origin x="13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3B058F-A84D-4349-A722-730E630E431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9C1D02-13E6-4466-A4B7-5B961F918A21}" type="pres">
      <dgm:prSet presAssocID="{043B058F-A84D-4349-A722-730E630E43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2EE4911-BBDE-42D3-99C8-0A7E01661BFE}" type="presOf" srcId="{043B058F-A84D-4349-A722-730E630E4317}" destId="{9F9C1D02-13E6-4466-A4B7-5B961F918A21}" srcOrd="0" destOrd="0" presId="urn:microsoft.com/office/officeart/2005/8/layout/h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45A17D-E18C-430B-8E7E-66676FDE76C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48966B-BF51-471E-B588-EEAAF18A1DA0}">
      <dgm:prSet custT="1"/>
      <dgm:spPr/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0" u="none" strike="noStrike" dirty="0" smtClean="0">
              <a:solidFill>
                <a:srgbClr val="6633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Цель</a:t>
          </a:r>
          <a:endParaRPr lang="ru-RU" sz="2800" b="1" i="0" u="none" strike="noStrike" dirty="0">
            <a:solidFill>
              <a:srgbClr val="663300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  <a:p>
          <a:pPr lvl="0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dirty="0"/>
        </a:p>
      </dgm:t>
    </dgm:pt>
    <dgm:pt modelId="{7EE9FC02-6E1C-4AE9-B140-5CA765AA820F}" type="parTrans" cxnId="{B5715492-D55C-430F-A1DD-5C61B4354113}">
      <dgm:prSet/>
      <dgm:spPr/>
      <dgm:t>
        <a:bodyPr/>
        <a:lstStyle/>
        <a:p>
          <a:endParaRPr lang="ru-RU"/>
        </a:p>
      </dgm:t>
    </dgm:pt>
    <dgm:pt modelId="{05CC4AC0-3C83-4E51-A988-5496E1B9E95F}" type="sibTrans" cxnId="{B5715492-D55C-430F-A1DD-5C61B4354113}">
      <dgm:prSet/>
      <dgm:spPr/>
      <dgm:t>
        <a:bodyPr/>
        <a:lstStyle/>
        <a:p>
          <a:endParaRPr lang="ru-RU"/>
        </a:p>
      </dgm:t>
    </dgm:pt>
    <dgm:pt modelId="{4C087FE0-5850-4C31-828B-AB7ADCB72E4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0" dirty="0" smtClean="0">
              <a:solidFill>
                <a:srgbClr val="663300"/>
              </a:solidFill>
            </a:rPr>
            <a:t>разработка, апробация и внедрение системы подбора, развития, поддержки и повышения эффективности педагогических кадров Центра творческого развития и гуманитарного образования</a:t>
          </a:r>
          <a:endParaRPr lang="ru-RU" dirty="0">
            <a:solidFill>
              <a:srgbClr val="663300"/>
            </a:solidFill>
          </a:endParaRPr>
        </a:p>
      </dgm:t>
    </dgm:pt>
    <dgm:pt modelId="{484047F8-A60C-4AB7-AE72-0FCBCB000D92}" type="parTrans" cxnId="{02D4FE84-A2DB-4FA6-ABA5-57C05A3A657C}">
      <dgm:prSet/>
      <dgm:spPr/>
      <dgm:t>
        <a:bodyPr/>
        <a:lstStyle/>
        <a:p>
          <a:endParaRPr lang="ru-RU"/>
        </a:p>
      </dgm:t>
    </dgm:pt>
    <dgm:pt modelId="{F5EC67F4-766B-4C12-9CC8-C232634E39F9}" type="sibTrans" cxnId="{02D4FE84-A2DB-4FA6-ABA5-57C05A3A657C}">
      <dgm:prSet/>
      <dgm:spPr/>
      <dgm:t>
        <a:bodyPr/>
        <a:lstStyle/>
        <a:p>
          <a:endParaRPr lang="ru-RU"/>
        </a:p>
      </dgm:t>
    </dgm:pt>
    <dgm:pt modelId="{F8E0B816-2B05-402F-BEE7-563B43A7B4AC}" type="pres">
      <dgm:prSet presAssocID="{5E45A17D-E18C-430B-8E7E-66676FDE7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B3660C-F5D3-4B97-BEB8-B6EB0F5EFC49}" type="pres">
      <dgm:prSet presAssocID="{EA48966B-BF51-471E-B588-EEAAF18A1DA0}" presName="composite" presStyleCnt="0"/>
      <dgm:spPr/>
    </dgm:pt>
    <dgm:pt modelId="{16BB960C-6FC1-44E9-96E0-C5999FB1CA54}" type="pres">
      <dgm:prSet presAssocID="{EA48966B-BF51-471E-B588-EEAAF18A1DA0}" presName="parTx" presStyleLbl="alignNode1" presStyleIdx="0" presStyleCnt="1" custScaleY="1382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A692C-BB14-4E23-A4CE-96AD4EC013C6}" type="pres">
      <dgm:prSet presAssocID="{EA48966B-BF51-471E-B588-EEAAF18A1DA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715492-D55C-430F-A1DD-5C61B4354113}" srcId="{5E45A17D-E18C-430B-8E7E-66676FDE76C9}" destId="{EA48966B-BF51-471E-B588-EEAAF18A1DA0}" srcOrd="0" destOrd="0" parTransId="{7EE9FC02-6E1C-4AE9-B140-5CA765AA820F}" sibTransId="{05CC4AC0-3C83-4E51-A988-5496E1B9E95F}"/>
    <dgm:cxn modelId="{97D9A0A2-F8D7-4ABF-8537-112278EC55B4}" type="presOf" srcId="{5E45A17D-E18C-430B-8E7E-66676FDE76C9}" destId="{F8E0B816-2B05-402F-BEE7-563B43A7B4AC}" srcOrd="0" destOrd="0" presId="urn:microsoft.com/office/officeart/2005/8/layout/hList1"/>
    <dgm:cxn modelId="{1A455860-A8A4-482F-B4F3-4ED2BD946223}" type="presOf" srcId="{4C087FE0-5850-4C31-828B-AB7ADCB72E4C}" destId="{04AA692C-BB14-4E23-A4CE-96AD4EC013C6}" srcOrd="0" destOrd="0" presId="urn:microsoft.com/office/officeart/2005/8/layout/hList1"/>
    <dgm:cxn modelId="{B7495FDB-EBFC-4E10-B235-0801E69F7D4B}" type="presOf" srcId="{EA48966B-BF51-471E-B588-EEAAF18A1DA0}" destId="{16BB960C-6FC1-44E9-96E0-C5999FB1CA54}" srcOrd="0" destOrd="0" presId="urn:microsoft.com/office/officeart/2005/8/layout/hList1"/>
    <dgm:cxn modelId="{02D4FE84-A2DB-4FA6-ABA5-57C05A3A657C}" srcId="{EA48966B-BF51-471E-B588-EEAAF18A1DA0}" destId="{4C087FE0-5850-4C31-828B-AB7ADCB72E4C}" srcOrd="0" destOrd="0" parTransId="{484047F8-A60C-4AB7-AE72-0FCBCB000D92}" sibTransId="{F5EC67F4-766B-4C12-9CC8-C232634E39F9}"/>
    <dgm:cxn modelId="{FFFEAD36-768F-4554-AF69-9EA190882A11}" type="presParOf" srcId="{F8E0B816-2B05-402F-BEE7-563B43A7B4AC}" destId="{A2B3660C-F5D3-4B97-BEB8-B6EB0F5EFC49}" srcOrd="0" destOrd="0" presId="urn:microsoft.com/office/officeart/2005/8/layout/hList1"/>
    <dgm:cxn modelId="{CFDC6BED-C868-4258-AB65-8C066FBF7213}" type="presParOf" srcId="{A2B3660C-F5D3-4B97-BEB8-B6EB0F5EFC49}" destId="{16BB960C-6FC1-44E9-96E0-C5999FB1CA54}" srcOrd="0" destOrd="0" presId="urn:microsoft.com/office/officeart/2005/8/layout/hList1"/>
    <dgm:cxn modelId="{40700870-6C94-432F-9C43-381727BEFFFA}" type="presParOf" srcId="{A2B3660C-F5D3-4B97-BEB8-B6EB0F5EFC49}" destId="{04AA692C-BB14-4E23-A4CE-96AD4EC013C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D48C6C-8E09-4CD3-8FCA-64D2A3F41E2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292DDD-2F2E-4F94-94F3-3F585AECEC37}">
      <dgm:prSet phldrT="[Текст]" custT="1"/>
      <dgm:spPr>
        <a:solidFill>
          <a:srgbClr val="F5E4C8"/>
        </a:solidFill>
      </dgm:spPr>
      <dgm:t>
        <a:bodyPr/>
        <a:lstStyle/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663300"/>
              </a:solidFill>
              <a:latin typeface="Arial Narrow" panose="020B0606020202030204" pitchFamily="34" charset="0"/>
            </a:rPr>
            <a:t>дети</a:t>
          </a: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385723"/>
              </a:solidFill>
              <a:latin typeface="Arial Narrow" panose="020B0606020202030204" pitchFamily="34" charset="0"/>
              <a:ea typeface="Arial"/>
              <a:cs typeface="Arial"/>
            </a:rPr>
            <a:t>(740)</a:t>
          </a:r>
        </a:p>
      </dgm:t>
    </dgm:pt>
    <dgm:pt modelId="{54CCD380-4332-44D3-A701-DE3F63180B63}" type="parTrans" cxnId="{4AF47025-8831-4748-B24F-D0E04C95931D}">
      <dgm:prSet/>
      <dgm:spPr/>
      <dgm:t>
        <a:bodyPr/>
        <a:lstStyle/>
        <a:p>
          <a:endParaRPr lang="ru-RU"/>
        </a:p>
      </dgm:t>
    </dgm:pt>
    <dgm:pt modelId="{5B0DE7B3-493A-4426-BFB8-932D4076606D}" type="sibTrans" cxnId="{4AF47025-8831-4748-B24F-D0E04C95931D}">
      <dgm:prSet>
        <dgm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endParaRPr lang="ru-RU"/>
        </a:p>
      </dgm:t>
    </dgm:pt>
    <dgm:pt modelId="{29D0CE76-0E50-4D56-8E46-FFE69E84E77C}">
      <dgm:prSet phldrT="[Текст]" custT="1"/>
      <dgm:spPr>
        <a:solidFill>
          <a:srgbClr val="F5E4C8"/>
        </a:solidFill>
      </dgm:spPr>
      <dgm:t>
        <a:bodyPr/>
        <a:lstStyle/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 err="1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моло</a:t>
          </a:r>
          <a:r>
            <a:rPr lang="ru-RU" sz="2000" b="1" kern="1200" dirty="0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 </a:t>
          </a:r>
          <a:r>
            <a:rPr lang="ru-RU" sz="2000" b="1" kern="1200" dirty="0" err="1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дежь</a:t>
          </a:r>
          <a:endParaRPr lang="ru-RU" sz="2000" b="1" kern="1200" dirty="0">
            <a:solidFill>
              <a:srgbClr val="663300"/>
            </a:solidFill>
            <a:latin typeface="Arial Narrow" panose="020B0606020202030204" pitchFamily="34" charset="0"/>
            <a:ea typeface="Arial"/>
            <a:cs typeface="Arial"/>
          </a:endParaRP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385723"/>
              </a:solidFill>
              <a:latin typeface="Arial Narrow" panose="020B0606020202030204" pitchFamily="34" charset="0"/>
              <a:ea typeface="Arial"/>
              <a:cs typeface="Arial"/>
            </a:rPr>
            <a:t>(45)</a:t>
          </a:r>
        </a:p>
      </dgm:t>
    </dgm:pt>
    <dgm:pt modelId="{D84EF285-3E38-4AC9-BFE2-7BF0A196F26B}" type="parTrans" cxnId="{015AACC4-CB06-4862-BAD2-2755378368BF}">
      <dgm:prSet/>
      <dgm:spPr/>
      <dgm:t>
        <a:bodyPr/>
        <a:lstStyle/>
        <a:p>
          <a:endParaRPr lang="ru-RU"/>
        </a:p>
      </dgm:t>
    </dgm:pt>
    <dgm:pt modelId="{FF3527D2-C73B-4185-A7AB-D26A9A897ADC}" type="sibTrans" cxnId="{015AACC4-CB06-4862-BAD2-2755378368BF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endParaRPr lang="ru-RU"/>
        </a:p>
      </dgm:t>
    </dgm:pt>
    <dgm:pt modelId="{BBEACC51-2863-4C6B-A875-2A0FD55504BA}">
      <dgm:prSet phldrT="[Текст]" custT="1"/>
      <dgm:spPr>
        <a:solidFill>
          <a:srgbClr val="F5E4C8"/>
        </a:solidFill>
      </dgm:spPr>
      <dgm:t>
        <a:bodyPr/>
        <a:lstStyle/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вожатые  в лагере </a:t>
          </a:r>
          <a:r>
            <a:rPr lang="ru-RU" sz="1600" b="1" kern="1200" dirty="0" smtClean="0">
              <a:solidFill>
                <a:srgbClr val="385723"/>
              </a:solidFill>
              <a:latin typeface="Arial Narrow" panose="020B0606020202030204" pitchFamily="34" charset="0"/>
              <a:ea typeface="Arial"/>
              <a:cs typeface="Arial"/>
            </a:rPr>
            <a:t>(30</a:t>
          </a:r>
          <a:r>
            <a:rPr lang="ru-RU" sz="1600" b="1" kern="1200" dirty="0">
              <a:solidFill>
                <a:srgbClr val="385723"/>
              </a:solidFill>
              <a:latin typeface="Arial Narrow" panose="020B0606020202030204" pitchFamily="34" charset="0"/>
              <a:ea typeface="Arial"/>
              <a:cs typeface="Arial"/>
            </a:rPr>
            <a:t>)</a:t>
          </a:r>
        </a:p>
      </dgm:t>
    </dgm:pt>
    <dgm:pt modelId="{B0C102C3-65D3-42D6-9889-576FB64D37E9}" type="parTrans" cxnId="{1C591FBA-0653-4671-9673-74DD3476F407}">
      <dgm:prSet/>
      <dgm:spPr/>
      <dgm:t>
        <a:bodyPr/>
        <a:lstStyle/>
        <a:p>
          <a:endParaRPr lang="ru-RU"/>
        </a:p>
      </dgm:t>
    </dgm:pt>
    <dgm:pt modelId="{802B6180-0671-44F6-A078-A2DEB32D5A46}" type="sibTrans" cxnId="{1C591FBA-0653-4671-9673-74DD3476F407}">
      <dgm:prSet/>
      <dgm:spPr/>
      <dgm:t>
        <a:bodyPr/>
        <a:lstStyle/>
        <a:p>
          <a:endParaRPr lang="ru-RU"/>
        </a:p>
      </dgm:t>
    </dgm:pt>
    <dgm:pt modelId="{11F4483C-D922-43D6-B3A2-B52EC99C15E6}">
      <dgm:prSet custT="1"/>
      <dgm:spPr>
        <a:solidFill>
          <a:srgbClr val="F5E4C8"/>
        </a:solidFill>
      </dgm:spPr>
      <dgm:t>
        <a:bodyPr/>
        <a:lstStyle/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 err="1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сту</a:t>
          </a:r>
          <a:r>
            <a:rPr lang="ru-RU" sz="2000" b="1" kern="1200" dirty="0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 </a:t>
          </a:r>
          <a:r>
            <a:rPr lang="ru-RU" sz="2000" b="1" kern="1200" dirty="0" err="1">
              <a:solidFill>
                <a:srgbClr val="663300"/>
              </a:solidFill>
              <a:latin typeface="Arial Narrow" panose="020B0606020202030204" pitchFamily="34" charset="0"/>
              <a:ea typeface="Arial"/>
              <a:cs typeface="Arial"/>
            </a:rPr>
            <a:t>денты</a:t>
          </a:r>
          <a:endParaRPr lang="ru-RU" sz="2000" b="1" kern="1200" dirty="0">
            <a:solidFill>
              <a:srgbClr val="663300"/>
            </a:solidFill>
            <a:latin typeface="Arial Narrow" panose="020B0606020202030204" pitchFamily="34" charset="0"/>
            <a:ea typeface="Arial"/>
            <a:cs typeface="Arial"/>
          </a:endParaRPr>
        </a:p>
        <a:p>
          <a:pPr marL="0"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385723"/>
              </a:solidFill>
              <a:latin typeface="Arial Narrow" panose="020B0606020202030204" pitchFamily="34" charset="0"/>
              <a:ea typeface="Arial"/>
              <a:cs typeface="Arial"/>
            </a:rPr>
            <a:t>(10)</a:t>
          </a:r>
        </a:p>
      </dgm:t>
    </dgm:pt>
    <dgm:pt modelId="{BADABF2B-4A5A-44FC-B56A-4933799FB839}" type="parTrans" cxnId="{54BE3D42-EC81-46D4-8F8D-D4A504930271}">
      <dgm:prSet/>
      <dgm:spPr/>
      <dgm:t>
        <a:bodyPr/>
        <a:lstStyle/>
        <a:p>
          <a:endParaRPr lang="ru-RU"/>
        </a:p>
      </dgm:t>
    </dgm:pt>
    <dgm:pt modelId="{2E1E044F-0EAE-4826-B8B5-6D65D23370BF}" type="sibTrans" cxnId="{54BE3D42-EC81-46D4-8F8D-D4A504930271}">
      <dgm:prSet>
        <dgm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endParaRPr lang="ru-RU"/>
        </a:p>
      </dgm:t>
    </dgm:pt>
    <dgm:pt modelId="{C5A7C084-32A0-4A1C-A421-6598C8DD6B51}" type="pres">
      <dgm:prSet presAssocID="{E2D48C6C-8E09-4CD3-8FCA-64D2A3F41E2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41A7A0-C116-42E3-95D5-5F971F4C3C3E}" type="pres">
      <dgm:prSet presAssocID="{E2D48C6C-8E09-4CD3-8FCA-64D2A3F41E2C}" presName="vNodes" presStyleCnt="0"/>
      <dgm:spPr/>
    </dgm:pt>
    <dgm:pt modelId="{8B31A077-D24F-4B02-9D78-404201F3653F}" type="pres">
      <dgm:prSet presAssocID="{DB292DDD-2F2E-4F94-94F3-3F585AECEC37}" presName="node" presStyleLbl="node1" presStyleIdx="0" presStyleCnt="4" custLinFactNeighborX="-3064" custLinFactNeighborY="-3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BC46E-2E02-4584-864C-721BE4B8C710}" type="pres">
      <dgm:prSet presAssocID="{5B0DE7B3-493A-4426-BFB8-932D4076606D}" presName="spacerT" presStyleCnt="0"/>
      <dgm:spPr/>
    </dgm:pt>
    <dgm:pt modelId="{473812F2-7996-43A1-9DD8-C4D14F5B502A}" type="pres">
      <dgm:prSet presAssocID="{5B0DE7B3-493A-4426-BFB8-932D4076606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D04EB0B-5D1D-41A1-A619-12BA3B911045}" type="pres">
      <dgm:prSet presAssocID="{5B0DE7B3-493A-4426-BFB8-932D4076606D}" presName="spacerB" presStyleCnt="0"/>
      <dgm:spPr/>
    </dgm:pt>
    <dgm:pt modelId="{75F51779-23AB-43A1-9DF3-AEC21B5F00FF}" type="pres">
      <dgm:prSet presAssocID="{11F4483C-D922-43D6-B3A2-B52EC99C15E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7ACB2-ECAF-4F9C-BF7C-9FEA200FD7FB}" type="pres">
      <dgm:prSet presAssocID="{2E1E044F-0EAE-4826-B8B5-6D65D23370BF}" presName="spacerT" presStyleCnt="0"/>
      <dgm:spPr/>
    </dgm:pt>
    <dgm:pt modelId="{C138381A-DD3D-4483-8384-0D17401B5B0A}" type="pres">
      <dgm:prSet presAssocID="{2E1E044F-0EAE-4826-B8B5-6D65D23370BF}" presName="sibTrans" presStyleLbl="sibTrans2D1" presStyleIdx="1" presStyleCnt="3"/>
      <dgm:spPr/>
      <dgm:t>
        <a:bodyPr/>
        <a:lstStyle/>
        <a:p>
          <a:endParaRPr lang="ru-RU"/>
        </a:p>
      </dgm:t>
    </dgm:pt>
    <dgm:pt modelId="{9B8D10A9-ED7A-483B-BF56-B694F5BBB32E}" type="pres">
      <dgm:prSet presAssocID="{2E1E044F-0EAE-4826-B8B5-6D65D23370BF}" presName="spacerB" presStyleCnt="0"/>
      <dgm:spPr/>
    </dgm:pt>
    <dgm:pt modelId="{9BB62A46-F620-4C60-9063-E68459776317}" type="pres">
      <dgm:prSet presAssocID="{29D0CE76-0E50-4D56-8E46-FFE69E84E77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3A313-32BC-4B2F-A4F0-7CBC1292CDC2}" type="pres">
      <dgm:prSet presAssocID="{E2D48C6C-8E09-4CD3-8FCA-64D2A3F41E2C}" presName="sibTransLast" presStyleLbl="sibTrans2D1" presStyleIdx="2" presStyleCnt="3"/>
      <dgm:spPr/>
      <dgm:t>
        <a:bodyPr/>
        <a:lstStyle/>
        <a:p>
          <a:endParaRPr lang="ru-RU"/>
        </a:p>
      </dgm:t>
    </dgm:pt>
    <dgm:pt modelId="{8D124725-989A-492D-89BB-DB514B9E2154}" type="pres">
      <dgm:prSet presAssocID="{E2D48C6C-8E09-4CD3-8FCA-64D2A3F41E2C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DB8F4C03-7863-4B01-896A-E216CA7E9C7D}" type="pres">
      <dgm:prSet presAssocID="{E2D48C6C-8E09-4CD3-8FCA-64D2A3F41E2C}" presName="lastNode" presStyleLbl="node1" presStyleIdx="3" presStyleCnt="4" custLinFactNeighborX="-2347" custLinFactNeighborY="-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B6C48D-32C0-4969-852C-876AFBA416F9}" type="presOf" srcId="{2E1E044F-0EAE-4826-B8B5-6D65D23370BF}" destId="{C138381A-DD3D-4483-8384-0D17401B5B0A}" srcOrd="0" destOrd="0" presId="urn:microsoft.com/office/officeart/2005/8/layout/equation2"/>
    <dgm:cxn modelId="{9AAF20DC-0269-43E9-8E43-2D61599955D9}" type="presOf" srcId="{FF3527D2-C73B-4185-A7AB-D26A9A897ADC}" destId="{E9E3A313-32BC-4B2F-A4F0-7CBC1292CDC2}" srcOrd="0" destOrd="0" presId="urn:microsoft.com/office/officeart/2005/8/layout/equation2"/>
    <dgm:cxn modelId="{2E477850-D91A-420D-A597-FB681F215A21}" type="presOf" srcId="{DB292DDD-2F2E-4F94-94F3-3F585AECEC37}" destId="{8B31A077-D24F-4B02-9D78-404201F3653F}" srcOrd="0" destOrd="0" presId="urn:microsoft.com/office/officeart/2005/8/layout/equation2"/>
    <dgm:cxn modelId="{054CE6D4-6B75-4B24-8E58-7E71AC0034B0}" type="presOf" srcId="{BBEACC51-2863-4C6B-A875-2A0FD55504BA}" destId="{DB8F4C03-7863-4B01-896A-E216CA7E9C7D}" srcOrd="0" destOrd="0" presId="urn:microsoft.com/office/officeart/2005/8/layout/equation2"/>
    <dgm:cxn modelId="{AAB74BC6-167B-40A1-9B94-1A4DFD6492C7}" type="presOf" srcId="{E2D48C6C-8E09-4CD3-8FCA-64D2A3F41E2C}" destId="{C5A7C084-32A0-4A1C-A421-6598C8DD6B51}" srcOrd="0" destOrd="0" presId="urn:microsoft.com/office/officeart/2005/8/layout/equation2"/>
    <dgm:cxn modelId="{9D98CF0A-FA95-44D2-836F-13A4ADAC48D1}" type="presOf" srcId="{29D0CE76-0E50-4D56-8E46-FFE69E84E77C}" destId="{9BB62A46-F620-4C60-9063-E68459776317}" srcOrd="0" destOrd="0" presId="urn:microsoft.com/office/officeart/2005/8/layout/equation2"/>
    <dgm:cxn modelId="{4AF47025-8831-4748-B24F-D0E04C95931D}" srcId="{E2D48C6C-8E09-4CD3-8FCA-64D2A3F41E2C}" destId="{DB292DDD-2F2E-4F94-94F3-3F585AECEC37}" srcOrd="0" destOrd="0" parTransId="{54CCD380-4332-44D3-A701-DE3F63180B63}" sibTransId="{5B0DE7B3-493A-4426-BFB8-932D4076606D}"/>
    <dgm:cxn modelId="{14EE1302-AA9A-4E13-9BA1-0372A2C87C93}" type="presOf" srcId="{FF3527D2-C73B-4185-A7AB-D26A9A897ADC}" destId="{8D124725-989A-492D-89BB-DB514B9E2154}" srcOrd="1" destOrd="0" presId="urn:microsoft.com/office/officeart/2005/8/layout/equation2"/>
    <dgm:cxn modelId="{2F8377CB-50B1-4AF8-918F-A4FB5CD5AC8F}" type="presOf" srcId="{11F4483C-D922-43D6-B3A2-B52EC99C15E6}" destId="{75F51779-23AB-43A1-9DF3-AEC21B5F00FF}" srcOrd="0" destOrd="0" presId="urn:microsoft.com/office/officeart/2005/8/layout/equation2"/>
    <dgm:cxn modelId="{015AACC4-CB06-4862-BAD2-2755378368BF}" srcId="{E2D48C6C-8E09-4CD3-8FCA-64D2A3F41E2C}" destId="{29D0CE76-0E50-4D56-8E46-FFE69E84E77C}" srcOrd="2" destOrd="0" parTransId="{D84EF285-3E38-4AC9-BFE2-7BF0A196F26B}" sibTransId="{FF3527D2-C73B-4185-A7AB-D26A9A897ADC}"/>
    <dgm:cxn modelId="{54BE3D42-EC81-46D4-8F8D-D4A504930271}" srcId="{E2D48C6C-8E09-4CD3-8FCA-64D2A3F41E2C}" destId="{11F4483C-D922-43D6-B3A2-B52EC99C15E6}" srcOrd="1" destOrd="0" parTransId="{BADABF2B-4A5A-44FC-B56A-4933799FB839}" sibTransId="{2E1E044F-0EAE-4826-B8B5-6D65D23370BF}"/>
    <dgm:cxn modelId="{A0BA72C5-9477-4B17-8807-1262F9CEE2FD}" type="presOf" srcId="{5B0DE7B3-493A-4426-BFB8-932D4076606D}" destId="{473812F2-7996-43A1-9DD8-C4D14F5B502A}" srcOrd="0" destOrd="0" presId="urn:microsoft.com/office/officeart/2005/8/layout/equation2"/>
    <dgm:cxn modelId="{1C591FBA-0653-4671-9673-74DD3476F407}" srcId="{E2D48C6C-8E09-4CD3-8FCA-64D2A3F41E2C}" destId="{BBEACC51-2863-4C6B-A875-2A0FD55504BA}" srcOrd="3" destOrd="0" parTransId="{B0C102C3-65D3-42D6-9889-576FB64D37E9}" sibTransId="{802B6180-0671-44F6-A078-A2DEB32D5A46}"/>
    <dgm:cxn modelId="{74EDCEEA-0C02-49E9-A5AB-87CB07907878}" type="presParOf" srcId="{C5A7C084-32A0-4A1C-A421-6598C8DD6B51}" destId="{F741A7A0-C116-42E3-95D5-5F971F4C3C3E}" srcOrd="0" destOrd="0" presId="urn:microsoft.com/office/officeart/2005/8/layout/equation2"/>
    <dgm:cxn modelId="{1651AEA2-DC35-4FD9-B1C1-C06CF8AF1CEF}" type="presParOf" srcId="{F741A7A0-C116-42E3-95D5-5F971F4C3C3E}" destId="{8B31A077-D24F-4B02-9D78-404201F3653F}" srcOrd="0" destOrd="0" presId="urn:microsoft.com/office/officeart/2005/8/layout/equation2"/>
    <dgm:cxn modelId="{CE14D9EB-DCF4-48BE-B988-6A3179BAAC09}" type="presParOf" srcId="{F741A7A0-C116-42E3-95D5-5F971F4C3C3E}" destId="{E9ABC46E-2E02-4584-864C-721BE4B8C710}" srcOrd="1" destOrd="0" presId="urn:microsoft.com/office/officeart/2005/8/layout/equation2"/>
    <dgm:cxn modelId="{84245735-C1D2-4A6A-9A05-98ECD3E224BB}" type="presParOf" srcId="{F741A7A0-C116-42E3-95D5-5F971F4C3C3E}" destId="{473812F2-7996-43A1-9DD8-C4D14F5B502A}" srcOrd="2" destOrd="0" presId="urn:microsoft.com/office/officeart/2005/8/layout/equation2"/>
    <dgm:cxn modelId="{25506F30-A463-4764-A804-FB1B212BB796}" type="presParOf" srcId="{F741A7A0-C116-42E3-95D5-5F971F4C3C3E}" destId="{DD04EB0B-5D1D-41A1-A619-12BA3B911045}" srcOrd="3" destOrd="0" presId="urn:microsoft.com/office/officeart/2005/8/layout/equation2"/>
    <dgm:cxn modelId="{24BDB2FB-07C9-471E-8E23-0864F7463C30}" type="presParOf" srcId="{F741A7A0-C116-42E3-95D5-5F971F4C3C3E}" destId="{75F51779-23AB-43A1-9DF3-AEC21B5F00FF}" srcOrd="4" destOrd="0" presId="urn:microsoft.com/office/officeart/2005/8/layout/equation2"/>
    <dgm:cxn modelId="{1217D7AF-730F-44DD-9562-4DB50E886FB0}" type="presParOf" srcId="{F741A7A0-C116-42E3-95D5-5F971F4C3C3E}" destId="{23E7ACB2-ECAF-4F9C-BF7C-9FEA200FD7FB}" srcOrd="5" destOrd="0" presId="urn:microsoft.com/office/officeart/2005/8/layout/equation2"/>
    <dgm:cxn modelId="{82601AA4-395C-4628-A8EB-ADE56F8E864A}" type="presParOf" srcId="{F741A7A0-C116-42E3-95D5-5F971F4C3C3E}" destId="{C138381A-DD3D-4483-8384-0D17401B5B0A}" srcOrd="6" destOrd="0" presId="urn:microsoft.com/office/officeart/2005/8/layout/equation2"/>
    <dgm:cxn modelId="{8FC6F82A-FB91-4DD7-9D74-DC46EEA83E8E}" type="presParOf" srcId="{F741A7A0-C116-42E3-95D5-5F971F4C3C3E}" destId="{9B8D10A9-ED7A-483B-BF56-B694F5BBB32E}" srcOrd="7" destOrd="0" presId="urn:microsoft.com/office/officeart/2005/8/layout/equation2"/>
    <dgm:cxn modelId="{9AA516B5-A6C3-46D2-A7A1-C02BD8D39638}" type="presParOf" srcId="{F741A7A0-C116-42E3-95D5-5F971F4C3C3E}" destId="{9BB62A46-F620-4C60-9063-E68459776317}" srcOrd="8" destOrd="0" presId="urn:microsoft.com/office/officeart/2005/8/layout/equation2"/>
    <dgm:cxn modelId="{C66C8718-8DD2-4EB4-B942-46792D515282}" type="presParOf" srcId="{C5A7C084-32A0-4A1C-A421-6598C8DD6B51}" destId="{E9E3A313-32BC-4B2F-A4F0-7CBC1292CDC2}" srcOrd="1" destOrd="0" presId="urn:microsoft.com/office/officeart/2005/8/layout/equation2"/>
    <dgm:cxn modelId="{FB9A9DFA-92C3-4F2A-89D7-0BB2C86FF176}" type="presParOf" srcId="{E9E3A313-32BC-4B2F-A4F0-7CBC1292CDC2}" destId="{8D124725-989A-492D-89BB-DB514B9E2154}" srcOrd="0" destOrd="0" presId="urn:microsoft.com/office/officeart/2005/8/layout/equation2"/>
    <dgm:cxn modelId="{00A11E4B-B36B-444C-9DFC-8B23B47BDD83}" type="presParOf" srcId="{C5A7C084-32A0-4A1C-A421-6598C8DD6B51}" destId="{DB8F4C03-7863-4B01-896A-E216CA7E9C7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DDE89FA-FD68-8F4A-9CF4-33E42788F5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EFED25-FC7B-F141-A331-B7A64BA2C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965C669-F21F-8049-A537-46D62CAFD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7D369F-D699-2948-9488-81DBBA042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t>03.04.2025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356BEEF-0FB9-204B-A649-1D257D55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93312D-2C0A-E84C-89AC-E21ADA36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59211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A25AB9-0937-C543-AFF6-4F6CCF3D0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414EE6-29A0-4D43-9159-D7C53D99A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6C061E-58D9-C94C-95B0-3344F883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A510-5FE2-204E-9160-24E0564F0D95}" type="datetimeFigureOut">
              <a:rPr lang="uk-UA" smtClean="0"/>
              <a:t>03.04.2025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269E71-39AE-F44F-84C0-51FD77B0E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C3F40D-FAE5-E948-A673-AC2F8A590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9C731-2F00-A542-B32A-0BB7BF80CD4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67756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DBBFA2C-05E8-974B-AEB1-1F26DCCD0E2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00EB207-9BED-F847-BC42-4F7DD0278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994" y="365125"/>
            <a:ext cx="9339805" cy="782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6189FA7-2007-BD44-BF7C-9AEDBE189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6D8B07-1511-DF4C-BD00-732FD60D9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3A510-5FE2-204E-9160-24E0564F0D95}" type="datetimeFigureOut">
              <a:rPr lang="uk-UA" smtClean="0"/>
              <a:t>03.04.2025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72BBA9-F449-1C41-9D56-8A2EDA8DC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2E1DA8-8D70-A846-B487-B4D60A02E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9C731-2F00-A542-B32A-0BB7BF80CD4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091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D2672F-F004-C040-87F8-F95D098C9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9191"/>
            <a:ext cx="9144000" cy="2387600"/>
          </a:xfrm>
        </p:spPr>
        <p:txBody>
          <a:bodyPr>
            <a:normAutofit/>
          </a:bodyPr>
          <a:lstStyle/>
          <a:p>
            <a:r>
              <a:rPr lang="ru-RU" sz="5000" b="1" dirty="0">
                <a:latin typeface="Corbel" panose="020B0503020204020204" pitchFamily="34" charset="0"/>
              </a:rPr>
              <a:t>Управление отбором и профессиональным развитием педагогических работников</a:t>
            </a:r>
            <a:endParaRPr lang="uk-UA" sz="5000" b="1" dirty="0">
              <a:latin typeface="Corbel" panose="020B0503020204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9B331A6-5E16-9C4D-AF4D-13AFCE43C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8866"/>
            <a:ext cx="8940800" cy="165576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rgbClr val="663300"/>
                </a:solidFill>
              </a:rPr>
              <a:t>Шалимова Елена Юрьевна,</a:t>
            </a:r>
          </a:p>
          <a:p>
            <a:pPr algn="r"/>
            <a:r>
              <a:rPr lang="ru-RU" dirty="0" smtClean="0">
                <a:solidFill>
                  <a:srgbClr val="663300"/>
                </a:solidFill>
              </a:rPr>
              <a:t>директор МАОУ ДО </a:t>
            </a:r>
          </a:p>
          <a:p>
            <a:pPr algn="r"/>
            <a:r>
              <a:rPr lang="ru-RU" dirty="0" smtClean="0">
                <a:solidFill>
                  <a:srgbClr val="663300"/>
                </a:solidFill>
              </a:rPr>
              <a:t>«</a:t>
            </a:r>
            <a:r>
              <a:rPr lang="ru-RU" dirty="0">
                <a:solidFill>
                  <a:srgbClr val="663300"/>
                </a:solidFill>
              </a:rPr>
              <a:t>Центр творческого развития и гуманитарного образования»</a:t>
            </a:r>
          </a:p>
          <a:p>
            <a:pPr algn="r"/>
            <a:r>
              <a:rPr lang="ru-RU" dirty="0">
                <a:solidFill>
                  <a:srgbClr val="663300"/>
                </a:solidFill>
              </a:rPr>
              <a:t/>
            </a:r>
            <a:br>
              <a:rPr lang="ru-RU" dirty="0">
                <a:solidFill>
                  <a:srgbClr val="663300"/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город Красноярск</a:t>
            </a:r>
            <a:endParaRPr lang="uk-UA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014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834A90-13F8-D352-C564-7F6892095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575" y="582405"/>
            <a:ext cx="9339805" cy="782511"/>
          </a:xfrm>
        </p:spPr>
        <p:txBody>
          <a:bodyPr>
            <a:noAutofit/>
          </a:bodyPr>
          <a:lstStyle/>
          <a:p>
            <a:r>
              <a:rPr lang="ru-RU" sz="4000" b="1" dirty="0"/>
              <a:t>Система «поддерживающих» мероприятий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3E692513-85E8-50B9-7F6D-B8EB4081222E}"/>
              </a:ext>
            </a:extLst>
          </p:cNvPr>
          <p:cNvCxnSpPr/>
          <p:nvPr/>
        </p:nvCxnSpPr>
        <p:spPr>
          <a:xfrm>
            <a:off x="261257" y="6212114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2687D13B-961B-2EBD-8DDA-76C3F4426C59}"/>
              </a:ext>
            </a:extLst>
          </p:cNvPr>
          <p:cNvCxnSpPr/>
          <p:nvPr/>
        </p:nvCxnSpPr>
        <p:spPr>
          <a:xfrm>
            <a:off x="3780971" y="6204857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9A203B97-74A0-51CE-3451-99C28CBBCBB0}"/>
              </a:ext>
            </a:extLst>
          </p:cNvPr>
          <p:cNvCxnSpPr/>
          <p:nvPr/>
        </p:nvCxnSpPr>
        <p:spPr>
          <a:xfrm>
            <a:off x="7271656" y="6204857"/>
            <a:ext cx="30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6A78BA7-BC84-B2E5-1E7D-03CC04EB94F5}"/>
              </a:ext>
            </a:extLst>
          </p:cNvPr>
          <p:cNvSpPr txBox="1">
            <a:spLocks/>
          </p:cNvSpPr>
          <p:nvPr/>
        </p:nvSpPr>
        <p:spPr>
          <a:xfrm>
            <a:off x="1164908" y="6074228"/>
            <a:ext cx="9339805" cy="782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/>
              <a:t>Развитие                                                Поддержка                                   Повышение эффективности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BAEAF6AC-6FBE-7AB8-0F56-2B83ACBF980A}"/>
              </a:ext>
            </a:extLst>
          </p:cNvPr>
          <p:cNvCxnSpPr/>
          <p:nvPr/>
        </p:nvCxnSpPr>
        <p:spPr>
          <a:xfrm>
            <a:off x="3556001" y="1480459"/>
            <a:ext cx="0" cy="7881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E657E05E-11DE-5AFA-2812-2036F5DC8629}"/>
              </a:ext>
            </a:extLst>
          </p:cNvPr>
          <p:cNvCxnSpPr/>
          <p:nvPr/>
        </p:nvCxnSpPr>
        <p:spPr>
          <a:xfrm>
            <a:off x="7075715" y="1357088"/>
            <a:ext cx="0" cy="7881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DA764A6-D36C-8B45-3BEE-04F3C5F1FE13}"/>
              </a:ext>
            </a:extLst>
          </p:cNvPr>
          <p:cNvSpPr/>
          <p:nvPr/>
        </p:nvSpPr>
        <p:spPr>
          <a:xfrm>
            <a:off x="384638" y="1451501"/>
            <a:ext cx="10098313" cy="474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Вожатский </a:t>
            </a:r>
            <a:r>
              <a:rPr lang="ru-RU" sz="2800" dirty="0" err="1">
                <a:solidFill>
                  <a:srgbClr val="663300"/>
                </a:solidFill>
                <a:latin typeface="Arial Narrow" panose="020B0606020202030204" pitchFamily="34" charset="0"/>
              </a:rPr>
              <a:t>Хакатон</a:t>
            </a:r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 «Делаем лето»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32B00915-4E41-45B8-965E-6E6340EEBA7C}"/>
              </a:ext>
            </a:extLst>
          </p:cNvPr>
          <p:cNvSpPr/>
          <p:nvPr/>
        </p:nvSpPr>
        <p:spPr>
          <a:xfrm>
            <a:off x="406400" y="2130190"/>
            <a:ext cx="6669315" cy="474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Конкурсы профессионального мастерства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D9AA93B3-4A85-9FC6-F791-BEA93BC71D09}"/>
              </a:ext>
            </a:extLst>
          </p:cNvPr>
          <p:cNvSpPr/>
          <p:nvPr/>
        </p:nvSpPr>
        <p:spPr>
          <a:xfrm rot="16200000">
            <a:off x="8944465" y="3218581"/>
            <a:ext cx="4753357" cy="1219195"/>
          </a:xfrm>
          <a:prstGeom prst="rect">
            <a:avLst/>
          </a:prstGeom>
          <a:solidFill>
            <a:srgbClr val="F5E4C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Формирование профессионального сообщества педагогов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992DFEA-B401-D6A0-7C13-73CB7BAE3657}"/>
              </a:ext>
            </a:extLst>
          </p:cNvPr>
          <p:cNvSpPr/>
          <p:nvPr/>
        </p:nvSpPr>
        <p:spPr>
          <a:xfrm>
            <a:off x="406400" y="2777425"/>
            <a:ext cx="10098313" cy="5297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Региональная </a:t>
            </a:r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инновационная площадка «</a:t>
            </a:r>
            <a:r>
              <a:rPr lang="ru-RU" sz="2800" dirty="0" err="1">
                <a:solidFill>
                  <a:srgbClr val="663300"/>
                </a:solidFill>
                <a:latin typeface="Arial Narrow" panose="020B0606020202030204" pitchFamily="34" charset="0"/>
              </a:rPr>
              <a:t>АртЭволюция</a:t>
            </a:r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729F575D-F2CD-83D2-7B49-802CA6E1F531}"/>
              </a:ext>
            </a:extLst>
          </p:cNvPr>
          <p:cNvSpPr/>
          <p:nvPr/>
        </p:nvSpPr>
        <p:spPr>
          <a:xfrm>
            <a:off x="7072085" y="3427720"/>
            <a:ext cx="3428996" cy="7830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КПК по запросу педагогов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97454C03-438E-B423-10D9-3E6F16ED767A}"/>
              </a:ext>
            </a:extLst>
          </p:cNvPr>
          <p:cNvSpPr/>
          <p:nvPr/>
        </p:nvSpPr>
        <p:spPr>
          <a:xfrm>
            <a:off x="3543299" y="4358835"/>
            <a:ext cx="3523344" cy="5297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Профилактика ЭВ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163AF14-87B1-7D4C-6756-08E3CDC0A525}"/>
              </a:ext>
            </a:extLst>
          </p:cNvPr>
          <p:cNvSpPr/>
          <p:nvPr/>
        </p:nvSpPr>
        <p:spPr>
          <a:xfrm>
            <a:off x="384628" y="5028080"/>
            <a:ext cx="10098313" cy="5297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Создание условий для развития неформальных сообществ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295434EB-3CD0-DA8F-8CF9-A3CC3FD2659C}"/>
              </a:ext>
            </a:extLst>
          </p:cNvPr>
          <p:cNvSpPr/>
          <p:nvPr/>
        </p:nvSpPr>
        <p:spPr>
          <a:xfrm>
            <a:off x="384638" y="3449969"/>
            <a:ext cx="3171363" cy="7850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663300"/>
                </a:solidFill>
                <a:latin typeface="Arial Narrow" panose="020B0606020202030204" pitchFamily="34" charset="0"/>
              </a:rPr>
              <a:t>Школа молодого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88410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752CBF9-1DE9-E3BB-D41D-E67A40A9E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614932-9250-6DD5-1676-4B8312046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8302" y="2308206"/>
            <a:ext cx="9144000" cy="2387600"/>
          </a:xfrm>
        </p:spPr>
        <p:txBody>
          <a:bodyPr>
            <a:normAutofit/>
          </a:bodyPr>
          <a:lstStyle/>
          <a:p>
            <a:r>
              <a:rPr lang="ru-RU" sz="5000" b="1" dirty="0">
                <a:latin typeface="Corbel" panose="020B0503020204020204" pitchFamily="34" charset="0"/>
              </a:rPr>
              <a:t>Управление отбором и профессиональным развитием педагогических работников</a:t>
            </a:r>
            <a:endParaRPr lang="uk-UA" sz="5000" b="1" dirty="0">
              <a:latin typeface="Corbel" panose="020B0503020204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A2FF1D7-66B7-A03B-5216-47640F99CB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8482" y="4958682"/>
            <a:ext cx="8940800" cy="1655762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663300"/>
                </a:solidFill>
              </a:rPr>
              <a:t>Шалимова Елена Юрьевна,</a:t>
            </a:r>
          </a:p>
          <a:p>
            <a:pPr algn="r"/>
            <a:r>
              <a:rPr lang="ru-RU" sz="2000" dirty="0">
                <a:solidFill>
                  <a:srgbClr val="663300"/>
                </a:solidFill>
              </a:rPr>
              <a:t>д</a:t>
            </a:r>
            <a:r>
              <a:rPr lang="ru-RU" sz="2000" dirty="0" smtClean="0">
                <a:solidFill>
                  <a:srgbClr val="663300"/>
                </a:solidFill>
              </a:rPr>
              <a:t>иректор</a:t>
            </a:r>
          </a:p>
          <a:p>
            <a:pPr algn="r"/>
            <a:r>
              <a:rPr lang="ru-RU" sz="2000" dirty="0" smtClean="0">
                <a:solidFill>
                  <a:srgbClr val="663300"/>
                </a:solidFill>
              </a:rPr>
              <a:t>е-</a:t>
            </a:r>
            <a:r>
              <a:rPr lang="en-US" sz="2000" dirty="0">
                <a:solidFill>
                  <a:srgbClr val="663300"/>
                </a:solidFill>
              </a:rPr>
              <a:t>mail </a:t>
            </a:r>
            <a:r>
              <a:rPr lang="ru-RU" sz="2000" dirty="0" smtClean="0">
                <a:solidFill>
                  <a:srgbClr val="663300"/>
                </a:solidFill>
              </a:rPr>
              <a:t>  </a:t>
            </a:r>
            <a:r>
              <a:rPr lang="en-US" sz="2000" dirty="0" smtClean="0">
                <a:solidFill>
                  <a:srgbClr val="663300"/>
                </a:solidFill>
              </a:rPr>
              <a:t>Info@24centre.ru</a:t>
            </a:r>
            <a:endParaRPr lang="uk-UA" sz="2000" dirty="0">
              <a:solidFill>
                <a:schemeClr val="accent6">
                  <a:lumMod val="50000"/>
                </a:schemeClr>
              </a:solidFill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image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3637" y="523124"/>
            <a:ext cx="899795" cy="88519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AA2FF1D7-66B7-A03B-5216-47640F99CB4E}"/>
              </a:ext>
            </a:extLst>
          </p:cNvPr>
          <p:cNvSpPr txBox="1">
            <a:spLocks/>
          </p:cNvSpPr>
          <p:nvPr/>
        </p:nvSpPr>
        <p:spPr>
          <a:xfrm>
            <a:off x="1508448" y="521006"/>
            <a:ext cx="89408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solidFill>
                  <a:srgbClr val="663300"/>
                </a:solidFill>
              </a:rPr>
              <a:t>Муниципальное автономное образовательное учреждение дополнительного образования «Центр творческого развития и гуманитарного образования»</a:t>
            </a:r>
            <a:br>
              <a:rPr lang="ru-RU" sz="2000" dirty="0" smtClean="0">
                <a:solidFill>
                  <a:srgbClr val="663300"/>
                </a:solidFill>
              </a:rPr>
            </a:br>
            <a:r>
              <a:rPr lang="ru-RU" sz="2000" dirty="0" smtClean="0">
                <a:solidFill>
                  <a:srgbClr val="663300"/>
                </a:solidFill>
              </a:rPr>
              <a:t/>
            </a:r>
            <a:br>
              <a:rPr lang="ru-RU" sz="2000" dirty="0" smtClean="0">
                <a:solidFill>
                  <a:srgbClr val="663300"/>
                </a:solidFill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+mj-ea"/>
                <a:cs typeface="Calibri" panose="020F0502020204030204" pitchFamily="34" charset="0"/>
              </a:rPr>
              <a:t>город Красноярск</a:t>
            </a:r>
            <a:endParaRPr lang="uk-UA" sz="2000" dirty="0">
              <a:solidFill>
                <a:schemeClr val="accent6">
                  <a:lumMod val="50000"/>
                </a:schemeClr>
              </a:solidFill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115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CABBA9B5-D7B2-709E-EF7C-42937DB801B6}"/>
              </a:ext>
            </a:extLst>
          </p:cNvPr>
          <p:cNvSpPr/>
          <p:nvPr/>
        </p:nvSpPr>
        <p:spPr>
          <a:xfrm>
            <a:off x="714374" y="1743531"/>
            <a:ext cx="2540609" cy="2438401"/>
          </a:xfrm>
          <a:prstGeom prst="ellipse">
            <a:avLst/>
          </a:prstGeom>
          <a:solidFill>
            <a:srgbClr val="F5E4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2600</a:t>
            </a:r>
          </a:p>
          <a:p>
            <a:pPr algn="ctr"/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детей 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14DFDBF0-943B-8AE9-4E64-E913934F3A7D}"/>
              </a:ext>
            </a:extLst>
          </p:cNvPr>
          <p:cNvSpPr/>
          <p:nvPr/>
        </p:nvSpPr>
        <p:spPr>
          <a:xfrm>
            <a:off x="219075" y="2993932"/>
            <a:ext cx="1188000" cy="118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42</a:t>
            </a:r>
            <a:r>
              <a:rPr lang="ru-RU" dirty="0">
                <a:solidFill>
                  <a:srgbClr val="663300"/>
                </a:solidFill>
              </a:rPr>
              <a:t> </a:t>
            </a:r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ставки </a:t>
            </a:r>
            <a:r>
              <a:rPr lang="ru-RU" sz="1100" dirty="0" err="1">
                <a:solidFill>
                  <a:srgbClr val="663300"/>
                </a:solidFill>
                <a:latin typeface="Arial Narrow" panose="020B0606020202030204" pitchFamily="34" charset="0"/>
              </a:rPr>
              <a:t>пдо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86FD55-849A-1C28-F996-C2D8A2871DC6}"/>
              </a:ext>
            </a:extLst>
          </p:cNvPr>
          <p:cNvSpPr txBox="1"/>
          <p:nvPr/>
        </p:nvSpPr>
        <p:spPr>
          <a:xfrm rot="478632">
            <a:off x="592164" y="1525751"/>
            <a:ext cx="2762014" cy="2457365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541160"/>
              </a:avLst>
            </a:prstTxWarp>
            <a:spAutoFit/>
          </a:bodyPr>
          <a:lstStyle/>
          <a:p>
            <a:r>
              <a:rPr lang="ru-RU" sz="2800" dirty="0">
                <a:solidFill>
                  <a:srgbClr val="663300"/>
                </a:solidFill>
                <a:latin typeface="Arial Black" panose="020B0A04020102020204" pitchFamily="34" charset="0"/>
              </a:rPr>
              <a:t>62</a:t>
            </a:r>
            <a:r>
              <a:rPr lang="ru-RU" dirty="0">
                <a:solidFill>
                  <a:srgbClr val="663300"/>
                </a:solidFill>
                <a:latin typeface="Arial Narrow" panose="020B0606020202030204" pitchFamily="34" charset="0"/>
              </a:rPr>
              <a:t> ребенка на 1 педагога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801B52B4-E3CA-C3D9-CF33-253C7B9D48B1}"/>
              </a:ext>
            </a:extLst>
          </p:cNvPr>
          <p:cNvSpPr/>
          <p:nvPr/>
        </p:nvSpPr>
        <p:spPr>
          <a:xfrm>
            <a:off x="4028953" y="1121932"/>
            <a:ext cx="3060000" cy="3060000"/>
          </a:xfrm>
          <a:prstGeom prst="ellipse">
            <a:avLst/>
          </a:prstGeom>
          <a:solidFill>
            <a:srgbClr val="F5E4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2875</a:t>
            </a:r>
          </a:p>
          <a:p>
            <a:pPr algn="ctr"/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детей 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4A1E3C43-3986-22A4-8AF6-2113BE08C418}"/>
              </a:ext>
            </a:extLst>
          </p:cNvPr>
          <p:cNvSpPr/>
          <p:nvPr/>
        </p:nvSpPr>
        <p:spPr>
          <a:xfrm>
            <a:off x="3534345" y="2726287"/>
            <a:ext cx="1455644" cy="145564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40</a:t>
            </a:r>
            <a:r>
              <a:rPr lang="ru-RU" dirty="0">
                <a:solidFill>
                  <a:srgbClr val="663300"/>
                </a:solidFill>
              </a:rPr>
              <a:t> </a:t>
            </a:r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ставок </a:t>
            </a:r>
            <a:r>
              <a:rPr lang="ru-RU" sz="1100" dirty="0" err="1">
                <a:solidFill>
                  <a:srgbClr val="663300"/>
                </a:solidFill>
                <a:latin typeface="Arial Narrow" panose="020B0606020202030204" pitchFamily="34" charset="0"/>
              </a:rPr>
              <a:t>пдо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E7D9243-9A52-1F98-DD36-ABE6B48BFD40}"/>
              </a:ext>
            </a:extLst>
          </p:cNvPr>
          <p:cNvSpPr txBox="1"/>
          <p:nvPr/>
        </p:nvSpPr>
        <p:spPr>
          <a:xfrm rot="478632">
            <a:off x="3942837" y="903373"/>
            <a:ext cx="3384266" cy="3010983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541160"/>
              </a:avLst>
            </a:prstTxWarp>
            <a:spAutoFit/>
          </a:bodyPr>
          <a:lstStyle/>
          <a:p>
            <a:r>
              <a:rPr lang="ru-RU" sz="2800" dirty="0">
                <a:solidFill>
                  <a:srgbClr val="663300"/>
                </a:solidFill>
                <a:latin typeface="Arial Black" panose="020B0A04020102020204" pitchFamily="34" charset="0"/>
              </a:rPr>
              <a:t>72 </a:t>
            </a:r>
            <a:r>
              <a:rPr lang="ru-RU" dirty="0">
                <a:solidFill>
                  <a:srgbClr val="663300"/>
                </a:solidFill>
                <a:latin typeface="Arial Narrow" panose="020B0606020202030204" pitchFamily="34" charset="0"/>
              </a:rPr>
              <a:t>ребенка на 1 педагога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483F1C1B-4C4F-1DB4-57C2-C1D47188712F}"/>
              </a:ext>
            </a:extLst>
          </p:cNvPr>
          <p:cNvSpPr/>
          <p:nvPr/>
        </p:nvSpPr>
        <p:spPr>
          <a:xfrm>
            <a:off x="8014960" y="218308"/>
            <a:ext cx="3960000" cy="3960000"/>
          </a:xfrm>
          <a:prstGeom prst="ellipse">
            <a:avLst/>
          </a:prstGeom>
          <a:solidFill>
            <a:srgbClr val="F5E4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3220</a:t>
            </a:r>
          </a:p>
          <a:p>
            <a:pPr algn="ctr"/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детей 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C05B5280-E61F-72B5-C935-4B5A9AE3C3D1}"/>
              </a:ext>
            </a:extLst>
          </p:cNvPr>
          <p:cNvSpPr/>
          <p:nvPr/>
        </p:nvSpPr>
        <p:spPr>
          <a:xfrm>
            <a:off x="7519660" y="2374071"/>
            <a:ext cx="1800000" cy="180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663300"/>
                </a:solidFill>
                <a:latin typeface="Arial Black" panose="020B0A04020102020204" pitchFamily="34" charset="0"/>
              </a:rPr>
              <a:t>40</a:t>
            </a:r>
            <a:r>
              <a:rPr lang="ru-RU" dirty="0">
                <a:solidFill>
                  <a:srgbClr val="663300"/>
                </a:solidFill>
              </a:rPr>
              <a:t> </a:t>
            </a:r>
          </a:p>
          <a:p>
            <a:pPr algn="ctr"/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ставок </a:t>
            </a:r>
            <a:r>
              <a:rPr lang="ru-RU" sz="1100" dirty="0" err="1">
                <a:solidFill>
                  <a:srgbClr val="663300"/>
                </a:solidFill>
                <a:latin typeface="Arial Narrow" panose="020B0606020202030204" pitchFamily="34" charset="0"/>
              </a:rPr>
              <a:t>пдо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A9AD00C-1805-4F01-0043-9B4D37B60B0F}"/>
              </a:ext>
            </a:extLst>
          </p:cNvPr>
          <p:cNvSpPr txBox="1"/>
          <p:nvPr/>
        </p:nvSpPr>
        <p:spPr>
          <a:xfrm>
            <a:off x="7842512" y="395"/>
            <a:ext cx="3840463" cy="3777140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541160"/>
              </a:avLst>
            </a:prstTxWarp>
            <a:spAutoFit/>
          </a:bodyPr>
          <a:lstStyle/>
          <a:p>
            <a:r>
              <a:rPr lang="ru-RU" sz="2800" dirty="0">
                <a:solidFill>
                  <a:srgbClr val="663300"/>
                </a:solidFill>
                <a:latin typeface="Arial Black" panose="020B0A04020102020204" pitchFamily="34" charset="0"/>
              </a:rPr>
              <a:t>80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rgbClr val="663300"/>
                </a:solidFill>
                <a:latin typeface="Arial Narrow" panose="020B0606020202030204" pitchFamily="34" charset="0"/>
              </a:rPr>
              <a:t>детей на 1 педагога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0CEE0527-9F9C-1D46-1538-0ABCF87532DB}"/>
              </a:ext>
            </a:extLst>
          </p:cNvPr>
          <p:cNvSpPr txBox="1">
            <a:spLocks/>
          </p:cNvSpPr>
          <p:nvPr/>
        </p:nvSpPr>
        <p:spPr>
          <a:xfrm>
            <a:off x="1314450" y="4207842"/>
            <a:ext cx="1147220" cy="352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2022-2023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8301F7FE-9878-76DE-1A8F-41C8346406D0}"/>
              </a:ext>
            </a:extLst>
          </p:cNvPr>
          <p:cNvSpPr/>
          <p:nvPr/>
        </p:nvSpPr>
        <p:spPr>
          <a:xfrm>
            <a:off x="1151833" y="5107248"/>
            <a:ext cx="1188000" cy="118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30</a:t>
            </a:r>
            <a:endParaRPr lang="en-US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0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вожатых</a:t>
            </a:r>
            <a:endParaRPr lang="ru-RU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200" b="1" dirty="0">
                <a:solidFill>
                  <a:srgbClr val="663300"/>
                </a:solidFill>
                <a:latin typeface="Arial Narrow" panose="020B0606020202030204" pitchFamily="34" charset="0"/>
              </a:rPr>
              <a:t>740</a:t>
            </a:r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 </a:t>
            </a:r>
            <a:r>
              <a:rPr lang="ru-RU" sz="11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детей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бъект 2">
            <a:extLst>
              <a:ext uri="{FF2B5EF4-FFF2-40B4-BE49-F238E27FC236}">
                <a16:creationId xmlns:a16="http://schemas.microsoft.com/office/drawing/2014/main" xmlns="" id="{29216D8D-DF11-2847-75EA-2E720E1B62D8}"/>
              </a:ext>
            </a:extLst>
          </p:cNvPr>
          <p:cNvSpPr txBox="1">
            <a:spLocks/>
          </p:cNvSpPr>
          <p:nvPr/>
        </p:nvSpPr>
        <p:spPr>
          <a:xfrm>
            <a:off x="5226050" y="4210458"/>
            <a:ext cx="1188000" cy="352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2023-2024</a:t>
            </a:r>
          </a:p>
        </p:txBody>
      </p:sp>
      <p:sp>
        <p:nvSpPr>
          <p:cNvPr id="27" name="Объект 2">
            <a:extLst>
              <a:ext uri="{FF2B5EF4-FFF2-40B4-BE49-F238E27FC236}">
                <a16:creationId xmlns:a16="http://schemas.microsoft.com/office/drawing/2014/main" xmlns="" id="{369E1C26-E17F-A881-EFCE-46C79B7CB2B6}"/>
              </a:ext>
            </a:extLst>
          </p:cNvPr>
          <p:cNvSpPr txBox="1">
            <a:spLocks/>
          </p:cNvSpPr>
          <p:nvPr/>
        </p:nvSpPr>
        <p:spPr>
          <a:xfrm>
            <a:off x="9421350" y="4207842"/>
            <a:ext cx="1147220" cy="352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2024-2025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xmlns="" id="{DC167563-34C7-7F49-5248-C3FC9C181B65}"/>
              </a:ext>
            </a:extLst>
          </p:cNvPr>
          <p:cNvSpPr txBox="1">
            <a:spLocks/>
          </p:cNvSpPr>
          <p:nvPr/>
        </p:nvSpPr>
        <p:spPr>
          <a:xfrm>
            <a:off x="1090877" y="743265"/>
            <a:ext cx="1509447" cy="277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Центр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xmlns="" id="{A1A69089-4A79-07AD-ED4D-A3FD6B8FD792}"/>
              </a:ext>
            </a:extLst>
          </p:cNvPr>
          <p:cNvSpPr txBox="1">
            <a:spLocks/>
          </p:cNvSpPr>
          <p:nvPr/>
        </p:nvSpPr>
        <p:spPr>
          <a:xfrm>
            <a:off x="1151833" y="4533409"/>
            <a:ext cx="1709771" cy="3525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аге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рь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8301F7FE-9878-76DE-1A8F-41C8346406D0}"/>
              </a:ext>
            </a:extLst>
          </p:cNvPr>
          <p:cNvSpPr/>
          <p:nvPr/>
        </p:nvSpPr>
        <p:spPr>
          <a:xfrm>
            <a:off x="4964953" y="5083953"/>
            <a:ext cx="1188000" cy="118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30</a:t>
            </a:r>
            <a:endParaRPr lang="en-US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0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вожатых</a:t>
            </a:r>
            <a:endParaRPr lang="ru-RU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200" b="1" dirty="0">
                <a:solidFill>
                  <a:srgbClr val="663300"/>
                </a:solidFill>
                <a:latin typeface="Arial Narrow" panose="020B0606020202030204" pitchFamily="34" charset="0"/>
              </a:rPr>
              <a:t>740</a:t>
            </a:r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 </a:t>
            </a:r>
            <a:r>
              <a:rPr lang="ru-RU" sz="11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детей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8301F7FE-9878-76DE-1A8F-41C8346406D0}"/>
              </a:ext>
            </a:extLst>
          </p:cNvPr>
          <p:cNvSpPr/>
          <p:nvPr/>
        </p:nvSpPr>
        <p:spPr>
          <a:xfrm>
            <a:off x="9280304" y="5054373"/>
            <a:ext cx="1188000" cy="118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30</a:t>
            </a:r>
            <a:endParaRPr lang="en-US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0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вожатых</a:t>
            </a:r>
            <a:endParaRPr lang="ru-RU" sz="3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200" b="1" dirty="0">
                <a:solidFill>
                  <a:srgbClr val="663300"/>
                </a:solidFill>
                <a:latin typeface="Arial Narrow" panose="020B0606020202030204" pitchFamily="34" charset="0"/>
              </a:rPr>
              <a:t>740</a:t>
            </a:r>
            <a:r>
              <a:rPr lang="ru-RU" sz="1100" dirty="0">
                <a:solidFill>
                  <a:srgbClr val="663300"/>
                </a:solidFill>
                <a:latin typeface="Arial Narrow" panose="020B0606020202030204" pitchFamily="34" charset="0"/>
              </a:rPr>
              <a:t> </a:t>
            </a:r>
            <a:r>
              <a:rPr lang="ru-RU" sz="1100" dirty="0" smtClean="0">
                <a:solidFill>
                  <a:srgbClr val="663300"/>
                </a:solidFill>
                <a:latin typeface="Arial Narrow" panose="020B0606020202030204" pitchFamily="34" charset="0"/>
              </a:rPr>
              <a:t>детей</a:t>
            </a:r>
            <a:endParaRPr lang="ru-RU" sz="1100" dirty="0">
              <a:solidFill>
                <a:srgbClr val="6633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40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99E6B3B9-CF19-962D-3EAD-E1363DEDB83C}"/>
              </a:ext>
            </a:extLst>
          </p:cNvPr>
          <p:cNvSpPr/>
          <p:nvPr/>
        </p:nvSpPr>
        <p:spPr>
          <a:xfrm>
            <a:off x="7208802" y="3809719"/>
            <a:ext cx="3701678" cy="25853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xmlns="" id="{44380FED-59A2-14E7-6413-D9E5FF7F24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920312"/>
              </p:ext>
            </p:extLst>
          </p:nvPr>
        </p:nvGraphicFramePr>
        <p:xfrm>
          <a:off x="951781" y="787940"/>
          <a:ext cx="3701678" cy="297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292C13-3BDA-08CB-C0A0-BB50A1B3DAE5}"/>
              </a:ext>
            </a:extLst>
          </p:cNvPr>
          <p:cNvSpPr txBox="1"/>
          <p:nvPr/>
        </p:nvSpPr>
        <p:spPr>
          <a:xfrm>
            <a:off x="585921" y="3034014"/>
            <a:ext cx="6099242" cy="224676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85723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Концепция развития дополнительного образования детей до 2030 г.: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недостаточное кадровое обеспечение организаций дополнительного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старение квалифицированных педагогических кадров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слабо развита система наставничества и поддержки для молодых специалистов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CBEEA10-5ABB-39D7-C081-E8CC90D46E31}"/>
              </a:ext>
            </a:extLst>
          </p:cNvPr>
          <p:cNvSpPr txBox="1"/>
          <p:nvPr/>
        </p:nvSpPr>
        <p:spPr>
          <a:xfrm>
            <a:off x="575798" y="1005940"/>
            <a:ext cx="6099241" cy="193899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85723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Неочевидные причины (но находятся в зоне влияния учреждения)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поздняя профессиональная практика в ВУЗах и </a:t>
            </a:r>
            <a:r>
              <a:rPr lang="ru-RU" sz="2000" dirty="0" err="1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ССУЗах</a:t>
            </a: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педагогической направленностей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молодые профессионалы непедагогических специальностей вне зоны видимости учреждения ДО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23955ACC-6A28-E1EF-1874-0419B325BC17}"/>
              </a:ext>
            </a:extLst>
          </p:cNvPr>
          <p:cNvGrpSpPr/>
          <p:nvPr/>
        </p:nvGrpSpPr>
        <p:grpSpPr>
          <a:xfrm>
            <a:off x="7139712" y="946324"/>
            <a:ext cx="3739013" cy="1043552"/>
            <a:chOff x="-37335" y="0"/>
            <a:chExt cx="3739013" cy="1438995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0EDFD9D3-8E82-11CE-F776-D2044277C916}"/>
                </a:ext>
              </a:extLst>
            </p:cNvPr>
            <p:cNvSpPr/>
            <p:nvPr/>
          </p:nvSpPr>
          <p:spPr>
            <a:xfrm>
              <a:off x="0" y="0"/>
              <a:ext cx="3701678" cy="1336744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EC3F52B-E546-0FD3-BA2A-BEAA998F0EF1}"/>
                </a:ext>
              </a:extLst>
            </p:cNvPr>
            <p:cNvSpPr txBox="1"/>
            <p:nvPr/>
          </p:nvSpPr>
          <p:spPr>
            <a:xfrm>
              <a:off x="-37335" y="102251"/>
              <a:ext cx="3701678" cy="1336744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dirty="0">
                  <a:solidFill>
                    <a:srgbClr val="663300"/>
                  </a:solidFill>
                  <a:latin typeface="Calibri" panose="020F0502020204030204" pitchFamily="34" charset="0"/>
                </a:rPr>
                <a:t>П</a:t>
              </a:r>
              <a:r>
                <a:rPr lang="ru-RU" sz="2400" b="1" kern="1200" dirty="0">
                  <a:solidFill>
                    <a:srgbClr val="663300"/>
                  </a:solidFill>
                  <a:latin typeface="Calibri" panose="020F0502020204030204" pitchFamily="34" charset="0"/>
                </a:rPr>
                <a:t>роблема</a:t>
              </a:r>
            </a:p>
            <a:p>
              <a:pPr lvl="0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900" kern="12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2E6C0FF-5817-9FDC-8B80-00352A4B6C16}"/>
              </a:ext>
            </a:extLst>
          </p:cNvPr>
          <p:cNvSpPr txBox="1"/>
          <p:nvPr/>
        </p:nvSpPr>
        <p:spPr>
          <a:xfrm>
            <a:off x="7172440" y="2025375"/>
            <a:ext cx="3701678" cy="1347134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106680" tIns="106680" rIns="142240" bIns="160020" numCol="1" spcCol="1270" anchor="t" anchorCtr="0">
            <a:noAutofit/>
          </a:bodyPr>
          <a:lstStyle/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дефицит кадров, </a:t>
            </a:r>
            <a:r>
              <a:rPr lang="ru-RU" sz="2000" b="1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подготовленных к работе </a:t>
            </a:r>
            <a:r>
              <a:rPr lang="ru-RU" sz="2000" dirty="0">
                <a:solidFill>
                  <a:srgbClr val="66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качестве вожатого и педагога дополнительного образования</a:t>
            </a:r>
          </a:p>
          <a:p>
            <a:pPr marL="171450" lvl="1" indent="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ru-RU" sz="2000" kern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55E827C-852C-C19D-8B75-9C8C860D102E}"/>
              </a:ext>
            </a:extLst>
          </p:cNvPr>
          <p:cNvSpPr txBox="1"/>
          <p:nvPr/>
        </p:nvSpPr>
        <p:spPr>
          <a:xfrm>
            <a:off x="7274723" y="4651122"/>
            <a:ext cx="119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663300"/>
                </a:solidFill>
                <a:latin typeface="Arial Narrow" panose="020B0606020202030204" pitchFamily="34" charset="0"/>
              </a:rPr>
              <a:t>средний</a:t>
            </a:r>
            <a:r>
              <a:rPr lang="ru-RU" sz="1200" dirty="0">
                <a:latin typeface="Arial Narrow" panose="020B0606020202030204" pitchFamily="34" charset="0"/>
              </a:rPr>
              <a:t> </a:t>
            </a:r>
            <a:r>
              <a:rPr lang="ru-RU" sz="1200" dirty="0">
                <a:solidFill>
                  <a:srgbClr val="663300"/>
                </a:solidFill>
                <a:latin typeface="Arial Narrow" panose="020B0606020202030204" pitchFamily="34" charset="0"/>
              </a:rPr>
              <a:t>возраст </a:t>
            </a:r>
          </a:p>
          <a:p>
            <a:r>
              <a:rPr lang="ru-RU" sz="1200" dirty="0">
                <a:solidFill>
                  <a:srgbClr val="663300"/>
                </a:solidFill>
                <a:latin typeface="Arial Narrow" panose="020B0606020202030204" pitchFamily="34" charset="0"/>
              </a:rPr>
              <a:t>ПДО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7FE8887-7AA2-E718-0D48-22E51D9C0FA1}"/>
              </a:ext>
            </a:extLst>
          </p:cNvPr>
          <p:cNvSpPr txBox="1"/>
          <p:nvPr/>
        </p:nvSpPr>
        <p:spPr>
          <a:xfrm>
            <a:off x="8474090" y="4702271"/>
            <a:ext cx="1098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663300"/>
                </a:solidFill>
                <a:latin typeface="Arial Black" panose="020B0A04020102020204" pitchFamily="34" charset="0"/>
              </a:rPr>
              <a:t>45</a:t>
            </a:r>
            <a:r>
              <a:rPr lang="ru-RU" sz="2000" dirty="0">
                <a:latin typeface="Arial Black" panose="020B0A04020102020204" pitchFamily="34" charset="0"/>
              </a:rPr>
              <a:t> </a:t>
            </a:r>
            <a:r>
              <a:rPr lang="ru-RU" sz="2000" dirty="0">
                <a:solidFill>
                  <a:srgbClr val="663300"/>
                </a:solidFill>
                <a:latin typeface="Arial Black" panose="020B0A04020102020204" pitchFamily="34" charset="0"/>
              </a:rPr>
              <a:t>лет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383EB98-7B49-6B1C-AB89-7665EF737C98}"/>
              </a:ext>
            </a:extLst>
          </p:cNvPr>
          <p:cNvSpPr txBox="1"/>
          <p:nvPr/>
        </p:nvSpPr>
        <p:spPr>
          <a:xfrm>
            <a:off x="9582910" y="4689688"/>
            <a:ext cx="1255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663300"/>
                </a:solidFill>
                <a:latin typeface="Arial Black" panose="020B0A04020102020204" pitchFamily="34" charset="0"/>
              </a:rPr>
              <a:t>42 года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E2DD2EC-4339-5390-C63A-D4D1D08433EB}"/>
              </a:ext>
            </a:extLst>
          </p:cNvPr>
          <p:cNvSpPr txBox="1"/>
          <p:nvPr/>
        </p:nvSpPr>
        <p:spPr>
          <a:xfrm>
            <a:off x="7338018" y="5225293"/>
            <a:ext cx="81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663300"/>
                </a:solidFill>
                <a:latin typeface="Arial Narrow" panose="020B0606020202030204" pitchFamily="34" charset="0"/>
              </a:rPr>
              <a:t>кадровый </a:t>
            </a:r>
          </a:p>
          <a:p>
            <a:r>
              <a:rPr lang="ru-RU" sz="1200" dirty="0">
                <a:solidFill>
                  <a:srgbClr val="663300"/>
                </a:solidFill>
                <a:latin typeface="Arial Narrow" panose="020B0606020202030204" pitchFamily="34" charset="0"/>
              </a:rPr>
              <a:t>дефицит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8A5952E-8F9A-BB13-2BF5-0A4C1C82CF6E}"/>
              </a:ext>
            </a:extLst>
          </p:cNvPr>
          <p:cNvSpPr txBox="1"/>
          <p:nvPr/>
        </p:nvSpPr>
        <p:spPr>
          <a:xfrm>
            <a:off x="8474090" y="5294870"/>
            <a:ext cx="784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663300"/>
                </a:solidFill>
                <a:latin typeface="Arial Black" panose="020B0A04020102020204" pitchFamily="34" charset="0"/>
              </a:rPr>
              <a:t>10%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568AD231-7E6D-DAC8-F17D-360338C7E2A7}"/>
              </a:ext>
            </a:extLst>
          </p:cNvPr>
          <p:cNvSpPr txBox="1"/>
          <p:nvPr/>
        </p:nvSpPr>
        <p:spPr>
          <a:xfrm>
            <a:off x="9582910" y="5282287"/>
            <a:ext cx="869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663300"/>
                </a:solidFill>
                <a:latin typeface="Arial Black" panose="020B0A04020102020204" pitchFamily="34" charset="0"/>
              </a:rPr>
              <a:t>9,8%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1982E42-9B59-0D51-1C86-785392E6F368}"/>
              </a:ext>
            </a:extLst>
          </p:cNvPr>
          <p:cNvSpPr txBox="1"/>
          <p:nvPr/>
        </p:nvSpPr>
        <p:spPr>
          <a:xfrm>
            <a:off x="8571114" y="4305586"/>
            <a:ext cx="59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85723"/>
                </a:solidFill>
                <a:latin typeface="Arial Narrow" panose="020B0606020202030204" pitchFamily="34" charset="0"/>
              </a:rPr>
              <a:t>РФ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0C0B54E-E0A9-21A8-6B81-89213399C214}"/>
              </a:ext>
            </a:extLst>
          </p:cNvPr>
          <p:cNvSpPr txBox="1"/>
          <p:nvPr/>
        </p:nvSpPr>
        <p:spPr>
          <a:xfrm>
            <a:off x="9557042" y="4305586"/>
            <a:ext cx="109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385723"/>
                </a:solidFill>
                <a:latin typeface="Arial Narrow" panose="020B0606020202030204" pitchFamily="34" charset="0"/>
              </a:rPr>
              <a:t>Учреждение</a:t>
            </a:r>
            <a:r>
              <a:rPr lang="ru-RU" sz="1400" b="1" dirty="0"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400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0A48400-95ED-76DE-12DC-E110D0479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>
            <a:extLst>
              <a:ext uri="{FF2B5EF4-FFF2-40B4-BE49-F238E27FC236}">
                <a16:creationId xmlns:a16="http://schemas.microsoft.com/office/drawing/2014/main" xmlns="" id="{2137E98E-4004-71D8-023C-61E375BA2E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6252874"/>
              </p:ext>
            </p:extLst>
          </p:nvPr>
        </p:nvGraphicFramePr>
        <p:xfrm>
          <a:off x="1562100" y="1379918"/>
          <a:ext cx="9216024" cy="4030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3844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745F29-4222-FEDA-2972-13A1FA486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l" rtl="0" eaLnBrk="1" fontAlgn="t" latinLnBrk="0" hangingPunct="1"/>
            <a:r>
              <a:rPr lang="ru-RU" sz="1800" b="1" i="0" u="none" strike="noStrike" kern="1200" dirty="0">
                <a:solidFill>
                  <a:srgbClr val="FFFFFF"/>
                </a:solidFill>
                <a:effectLst/>
                <a:latin typeface="Rockwell" panose="020F0502020204030204" pitchFamily="18" charset="0"/>
              </a:rPr>
              <a:t>задачи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/>
            <a:r>
              <a:rPr lang="ru-RU" sz="1800" b="1" i="0" u="none" strike="noStrike" kern="1200" spc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мероприятия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/>
            <a:r>
              <a:rPr lang="ru-RU" sz="1800" b="1" i="0" u="none" strike="noStrike" kern="1200" dirty="0">
                <a:solidFill>
                  <a:srgbClr val="FFFFFF"/>
                </a:solidFill>
                <a:effectLst/>
                <a:latin typeface="Rockwell" panose="020F0502020204030204" pitchFamily="18" charset="0"/>
              </a:rPr>
              <a:t>результат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E8115855-0EFF-99EA-5D19-E027584E47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19972"/>
              </p:ext>
            </p:extLst>
          </p:nvPr>
        </p:nvGraphicFramePr>
        <p:xfrm>
          <a:off x="838200" y="1690689"/>
          <a:ext cx="5257800" cy="462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130FE9A5-5E73-9B34-DD11-7F76318EF82C}"/>
              </a:ext>
            </a:extLst>
          </p:cNvPr>
          <p:cNvGrpSpPr/>
          <p:nvPr/>
        </p:nvGrpSpPr>
        <p:grpSpPr>
          <a:xfrm>
            <a:off x="5939202" y="1684083"/>
            <a:ext cx="2002482" cy="2002482"/>
            <a:chOff x="2428651" y="1245198"/>
            <a:chExt cx="2002482" cy="2002482"/>
          </a:xfrm>
          <a:solidFill>
            <a:srgbClr val="F5E4C8"/>
          </a:solidFill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="" id="{FBD4AC28-7273-457F-E97A-74D5D7C81CD7}"/>
                </a:ext>
              </a:extLst>
            </p:cNvPr>
            <p:cNvSpPr/>
            <p:nvPr/>
          </p:nvSpPr>
          <p:spPr>
            <a:xfrm>
              <a:off x="2428651" y="1245198"/>
              <a:ext cx="2002482" cy="200248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>
              <a:extLst>
                <a:ext uri="{FF2B5EF4-FFF2-40B4-BE49-F238E27FC236}">
                  <a16:creationId xmlns:a16="http://schemas.microsoft.com/office/drawing/2014/main" xmlns="" id="{787B5CA3-CE3E-195B-BBA8-737FB1CAA334}"/>
                </a:ext>
              </a:extLst>
            </p:cNvPr>
            <p:cNvSpPr txBox="1"/>
            <p:nvPr/>
          </p:nvSpPr>
          <p:spPr>
            <a:xfrm>
              <a:off x="2721908" y="1538455"/>
              <a:ext cx="1415968" cy="141596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rgbClr val="663300"/>
                  </a:solidFill>
                  <a:latin typeface="Arial Narrow" panose="020B0606020202030204" pitchFamily="34" charset="0"/>
                  <a:cs typeface="Arial"/>
                </a:rPr>
                <a:t>молодые педагоги в Центре</a:t>
              </a: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F48BDC0D-CBA1-76ED-B020-52720D80136A}"/>
              </a:ext>
            </a:extLst>
          </p:cNvPr>
          <p:cNvGrpSpPr/>
          <p:nvPr/>
        </p:nvGrpSpPr>
        <p:grpSpPr>
          <a:xfrm>
            <a:off x="8254257" y="755886"/>
            <a:ext cx="2002482" cy="2002482"/>
            <a:chOff x="5531569" y="-711618"/>
            <a:chExt cx="2002482" cy="2002482"/>
          </a:xfrm>
          <a:solidFill>
            <a:srgbClr val="F5E4C8"/>
          </a:solidFill>
        </p:grpSpPr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="" id="{406D3CB3-D503-E83A-D65B-A65660198747}"/>
                </a:ext>
              </a:extLst>
            </p:cNvPr>
            <p:cNvSpPr/>
            <p:nvPr/>
          </p:nvSpPr>
          <p:spPr>
            <a:xfrm>
              <a:off x="5531569" y="-711618"/>
              <a:ext cx="2002482" cy="200248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Овал 4">
              <a:extLst>
                <a:ext uri="{FF2B5EF4-FFF2-40B4-BE49-F238E27FC236}">
                  <a16:creationId xmlns:a16="http://schemas.microsoft.com/office/drawing/2014/main" xmlns="" id="{9C52A0E2-8DD1-6A9C-A79E-4B79E8D44EAB}"/>
                </a:ext>
              </a:extLst>
            </p:cNvPr>
            <p:cNvSpPr txBox="1"/>
            <p:nvPr/>
          </p:nvSpPr>
          <p:spPr>
            <a:xfrm>
              <a:off x="5824826" y="-418361"/>
              <a:ext cx="1415968" cy="141596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rgbClr val="663300"/>
                  </a:solidFill>
                  <a:latin typeface="Arial Narrow" panose="020B0606020202030204" pitchFamily="34" charset="0"/>
                  <a:cs typeface="Arial"/>
                </a:rPr>
                <a:t>педагоги - профессионалы</a:t>
              </a:r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05B658D1-CE96-7B33-CD58-B83387C0660B}"/>
              </a:ext>
            </a:extLst>
          </p:cNvPr>
          <p:cNvGrpSpPr/>
          <p:nvPr/>
        </p:nvGrpSpPr>
        <p:grpSpPr>
          <a:xfrm rot="5400000">
            <a:off x="3695915" y="2719998"/>
            <a:ext cx="318394" cy="372461"/>
            <a:chOff x="1978093" y="2060208"/>
            <a:chExt cx="318394" cy="372461"/>
          </a:xfrm>
          <a:solidFill>
            <a:srgbClr val="2D6A7A"/>
          </a:solidFill>
        </p:grpSpPr>
        <p:sp>
          <p:nvSpPr>
            <p:cNvPr id="12" name="Стрелка: вправо 11">
              <a:extLst>
                <a:ext uri="{FF2B5EF4-FFF2-40B4-BE49-F238E27FC236}">
                  <a16:creationId xmlns:a16="http://schemas.microsoft.com/office/drawing/2014/main" xmlns="" id="{493D87DC-D124-2053-218F-C5ACCA7F2B33}"/>
                </a:ext>
              </a:extLst>
            </p:cNvPr>
            <p:cNvSpPr/>
            <p:nvPr/>
          </p:nvSpPr>
          <p:spPr>
            <a:xfrm>
              <a:off x="1978093" y="2060208"/>
              <a:ext cx="318394" cy="372461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Стрелка: вправо 4">
              <a:extLst>
                <a:ext uri="{FF2B5EF4-FFF2-40B4-BE49-F238E27FC236}">
                  <a16:creationId xmlns:a16="http://schemas.microsoft.com/office/drawing/2014/main" xmlns="" id="{94228312-FA41-C149-BA67-8576127FEEDC}"/>
                </a:ext>
              </a:extLst>
            </p:cNvPr>
            <p:cNvSpPr txBox="1"/>
            <p:nvPr/>
          </p:nvSpPr>
          <p:spPr>
            <a:xfrm>
              <a:off x="1978093" y="2134700"/>
              <a:ext cx="222876" cy="2234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700" kern="1200"/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AE55B269-200F-76DA-8A56-04C28E13890A}"/>
              </a:ext>
            </a:extLst>
          </p:cNvPr>
          <p:cNvGrpSpPr/>
          <p:nvPr/>
        </p:nvGrpSpPr>
        <p:grpSpPr>
          <a:xfrm>
            <a:off x="5499053" y="3364993"/>
            <a:ext cx="318394" cy="372461"/>
            <a:chOff x="1978093" y="2060208"/>
            <a:chExt cx="318394" cy="372461"/>
          </a:xfrm>
          <a:solidFill>
            <a:srgbClr val="2D6A7A"/>
          </a:solidFill>
        </p:grpSpPr>
        <p:sp>
          <p:nvSpPr>
            <p:cNvPr id="15" name="Стрелка: вправо 14">
              <a:extLst>
                <a:ext uri="{FF2B5EF4-FFF2-40B4-BE49-F238E27FC236}">
                  <a16:creationId xmlns:a16="http://schemas.microsoft.com/office/drawing/2014/main" xmlns="" id="{335D3E95-CCEF-4678-101B-FD32C9F3BEF8}"/>
                </a:ext>
              </a:extLst>
            </p:cNvPr>
            <p:cNvSpPr/>
            <p:nvPr/>
          </p:nvSpPr>
          <p:spPr>
            <a:xfrm>
              <a:off x="1978093" y="2060208"/>
              <a:ext cx="318394" cy="372461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трелка: вправо 4">
              <a:extLst>
                <a:ext uri="{FF2B5EF4-FFF2-40B4-BE49-F238E27FC236}">
                  <a16:creationId xmlns:a16="http://schemas.microsoft.com/office/drawing/2014/main" xmlns="" id="{190BE3E0-4262-7C6C-351C-ADC0B7D5B61F}"/>
                </a:ext>
              </a:extLst>
            </p:cNvPr>
            <p:cNvSpPr txBox="1"/>
            <p:nvPr/>
          </p:nvSpPr>
          <p:spPr>
            <a:xfrm>
              <a:off x="1978093" y="2134700"/>
              <a:ext cx="222876" cy="2234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700" kern="1200"/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2F2660C1-26FF-3BBC-9AD1-B0C5B59A8FDE}"/>
              </a:ext>
            </a:extLst>
          </p:cNvPr>
          <p:cNvGrpSpPr/>
          <p:nvPr/>
        </p:nvGrpSpPr>
        <p:grpSpPr>
          <a:xfrm>
            <a:off x="7985181" y="2075175"/>
            <a:ext cx="326390" cy="372461"/>
            <a:chOff x="1970097" y="2060208"/>
            <a:chExt cx="326390" cy="372461"/>
          </a:xfrm>
          <a:solidFill>
            <a:srgbClr val="2D6A7A"/>
          </a:solidFill>
        </p:grpSpPr>
        <p:sp>
          <p:nvSpPr>
            <p:cNvPr id="18" name="Стрелка: вправо 17">
              <a:extLst>
                <a:ext uri="{FF2B5EF4-FFF2-40B4-BE49-F238E27FC236}">
                  <a16:creationId xmlns:a16="http://schemas.microsoft.com/office/drawing/2014/main" xmlns="" id="{79BD8354-D8A8-8714-E1A8-F6996EEC2643}"/>
                </a:ext>
              </a:extLst>
            </p:cNvPr>
            <p:cNvSpPr/>
            <p:nvPr/>
          </p:nvSpPr>
          <p:spPr>
            <a:xfrm>
              <a:off x="1978093" y="2060208"/>
              <a:ext cx="318394" cy="372461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Стрелка: вправо 4">
              <a:extLst>
                <a:ext uri="{FF2B5EF4-FFF2-40B4-BE49-F238E27FC236}">
                  <a16:creationId xmlns:a16="http://schemas.microsoft.com/office/drawing/2014/main" xmlns="" id="{AB49087C-318E-C44E-927D-19E7974EA9B9}"/>
                </a:ext>
              </a:extLst>
            </p:cNvPr>
            <p:cNvSpPr txBox="1"/>
            <p:nvPr/>
          </p:nvSpPr>
          <p:spPr>
            <a:xfrm>
              <a:off x="1970097" y="2140414"/>
              <a:ext cx="222876" cy="2234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700" kern="1200" dirty="0"/>
            </a:p>
          </p:txBody>
        </p:sp>
      </p:grp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5313BA32-1BE6-AFC9-9BB4-3456505E283D}"/>
              </a:ext>
            </a:extLst>
          </p:cNvPr>
          <p:cNvCxnSpPr>
            <a:cxnSpLocks/>
          </p:cNvCxnSpPr>
          <p:nvPr/>
        </p:nvCxnSpPr>
        <p:spPr>
          <a:xfrm>
            <a:off x="3202393" y="5499164"/>
            <a:ext cx="1682151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DD35E605-F942-C120-452E-0D4E0F092FFF}"/>
              </a:ext>
            </a:extLst>
          </p:cNvPr>
          <p:cNvCxnSpPr>
            <a:cxnSpLocks/>
          </p:cNvCxnSpPr>
          <p:nvPr/>
        </p:nvCxnSpPr>
        <p:spPr>
          <a:xfrm>
            <a:off x="5995105" y="4370968"/>
            <a:ext cx="1716910" cy="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001D6781-582D-F012-FEAD-59ACA37A5194}"/>
              </a:ext>
            </a:extLst>
          </p:cNvPr>
          <p:cNvCxnSpPr>
            <a:cxnSpLocks/>
          </p:cNvCxnSpPr>
          <p:nvPr/>
        </p:nvCxnSpPr>
        <p:spPr>
          <a:xfrm>
            <a:off x="8822576" y="3267387"/>
            <a:ext cx="1770662" cy="6763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D830111B-DB0E-17C2-1DF7-F76D6C755FD0}"/>
              </a:ext>
            </a:extLst>
          </p:cNvPr>
          <p:cNvCxnSpPr>
            <a:cxnSpLocks/>
          </p:cNvCxnSpPr>
          <p:nvPr/>
        </p:nvCxnSpPr>
        <p:spPr>
          <a:xfrm flipV="1">
            <a:off x="4884544" y="4370968"/>
            <a:ext cx="1118658" cy="1128196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512B9E04-4CFC-30C9-36D0-2745EE5F27BD}"/>
              </a:ext>
            </a:extLst>
          </p:cNvPr>
          <p:cNvCxnSpPr>
            <a:cxnSpLocks/>
          </p:cNvCxnSpPr>
          <p:nvPr/>
        </p:nvCxnSpPr>
        <p:spPr>
          <a:xfrm flipV="1">
            <a:off x="7727544" y="3258662"/>
            <a:ext cx="1095032" cy="1112306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xmlns="" id="{940A1F75-7D1C-9E96-538E-C9A5D9115CE8}"/>
              </a:ext>
            </a:extLst>
          </p:cNvPr>
          <p:cNvGrpSpPr/>
          <p:nvPr/>
        </p:nvGrpSpPr>
        <p:grpSpPr>
          <a:xfrm>
            <a:off x="3168260" y="1690689"/>
            <a:ext cx="1001241" cy="1001241"/>
            <a:chOff x="876715" y="-71534"/>
            <a:chExt cx="1001241" cy="1001241"/>
          </a:xfrm>
          <a:solidFill>
            <a:srgbClr val="F5E4C8"/>
          </a:solidFill>
        </p:grpSpPr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xmlns="" id="{9F2167F6-57B0-48B4-005A-8ECFC6CFF496}"/>
                </a:ext>
              </a:extLst>
            </p:cNvPr>
            <p:cNvSpPr/>
            <p:nvPr/>
          </p:nvSpPr>
          <p:spPr>
            <a:xfrm>
              <a:off x="876715" y="-71534"/>
              <a:ext cx="1001241" cy="1001241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Овал 4">
              <a:extLst>
                <a:ext uri="{FF2B5EF4-FFF2-40B4-BE49-F238E27FC236}">
                  <a16:creationId xmlns:a16="http://schemas.microsoft.com/office/drawing/2014/main" xmlns="" id="{E7AF0694-EF5C-5C70-F592-BB625D204853}"/>
                </a:ext>
              </a:extLst>
            </p:cNvPr>
            <p:cNvSpPr txBox="1"/>
            <p:nvPr/>
          </p:nvSpPr>
          <p:spPr>
            <a:xfrm>
              <a:off x="1030869" y="118503"/>
              <a:ext cx="707985" cy="70798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>
                  <a:solidFill>
                    <a:srgbClr val="663300"/>
                  </a:solidFill>
                  <a:latin typeface="Arial Narrow" panose="020B0606020202030204" pitchFamily="34" charset="0"/>
                  <a:cs typeface="Arial"/>
                </a:rPr>
                <a:t>стажеры</a:t>
              </a:r>
            </a:p>
            <a:p>
              <a:pPr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solidFill>
                    <a:srgbClr val="385723"/>
                  </a:solidFill>
                  <a:latin typeface="Arial Narrow" panose="020B0606020202030204" pitchFamily="34" charset="0"/>
                  <a:cs typeface="Arial"/>
                </a:rPr>
                <a:t>(18)</a:t>
              </a:r>
            </a:p>
          </p:txBody>
        </p:sp>
      </p:grp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BB85C5A5-A0B6-EAAC-9E4D-B8FDFA990E92}"/>
              </a:ext>
            </a:extLst>
          </p:cNvPr>
          <p:cNvGrpSpPr/>
          <p:nvPr/>
        </p:nvGrpSpPr>
        <p:grpSpPr>
          <a:xfrm>
            <a:off x="2741352" y="1954612"/>
            <a:ext cx="327783" cy="383444"/>
            <a:chOff x="1958902" y="2121416"/>
            <a:chExt cx="327783" cy="383444"/>
          </a:xfrm>
        </p:grpSpPr>
        <p:sp>
          <p:nvSpPr>
            <p:cNvPr id="37" name="Стрелка: вправо 36">
              <a:extLst>
                <a:ext uri="{FF2B5EF4-FFF2-40B4-BE49-F238E27FC236}">
                  <a16:creationId xmlns:a16="http://schemas.microsoft.com/office/drawing/2014/main" xmlns="" id="{71F9D81F-F727-B920-50D0-2CBB260C7D25}"/>
                </a:ext>
              </a:extLst>
            </p:cNvPr>
            <p:cNvSpPr/>
            <p:nvPr/>
          </p:nvSpPr>
          <p:spPr>
            <a:xfrm rot="1986">
              <a:off x="1958902" y="2121416"/>
              <a:ext cx="327783" cy="383444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Стрелка: вправо 4">
              <a:extLst>
                <a:ext uri="{FF2B5EF4-FFF2-40B4-BE49-F238E27FC236}">
                  <a16:creationId xmlns:a16="http://schemas.microsoft.com/office/drawing/2014/main" xmlns="" id="{F3E7092F-B8E6-CD89-F88E-A2FB3296F556}"/>
                </a:ext>
              </a:extLst>
            </p:cNvPr>
            <p:cNvSpPr txBox="1"/>
            <p:nvPr/>
          </p:nvSpPr>
          <p:spPr>
            <a:xfrm rot="1986">
              <a:off x="1958902" y="2198077"/>
              <a:ext cx="229448" cy="2300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600" kern="1200"/>
            </a:p>
          </p:txBody>
        </p:sp>
      </p:grpSp>
      <p:sp>
        <p:nvSpPr>
          <p:cNvPr id="20" name="Левая круглая скобка 19">
            <a:extLst>
              <a:ext uri="{FF2B5EF4-FFF2-40B4-BE49-F238E27FC236}">
                <a16:creationId xmlns:a16="http://schemas.microsoft.com/office/drawing/2014/main" xmlns="" id="{35BDF2EB-6371-A46E-33C8-902F838E7056}"/>
              </a:ext>
            </a:extLst>
          </p:cNvPr>
          <p:cNvSpPr/>
          <p:nvPr/>
        </p:nvSpPr>
        <p:spPr>
          <a:xfrm>
            <a:off x="1003587" y="1166751"/>
            <a:ext cx="464363" cy="5475640"/>
          </a:xfrm>
          <a:prstGeom prst="leftBracket">
            <a:avLst>
              <a:gd name="adj" fmla="val 15404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Левая круглая скобка 21">
            <a:extLst>
              <a:ext uri="{FF2B5EF4-FFF2-40B4-BE49-F238E27FC236}">
                <a16:creationId xmlns:a16="http://schemas.microsoft.com/office/drawing/2014/main" xmlns="" id="{D6556258-1688-84FE-04BB-85123F73A4C4}"/>
              </a:ext>
            </a:extLst>
          </p:cNvPr>
          <p:cNvSpPr/>
          <p:nvPr/>
        </p:nvSpPr>
        <p:spPr>
          <a:xfrm flipH="1">
            <a:off x="4914431" y="1166750"/>
            <a:ext cx="464363" cy="5478944"/>
          </a:xfrm>
          <a:prstGeom prst="leftBracket">
            <a:avLst>
              <a:gd name="adj" fmla="val 15404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Левая круглая скобка 25">
            <a:extLst>
              <a:ext uri="{FF2B5EF4-FFF2-40B4-BE49-F238E27FC236}">
                <a16:creationId xmlns:a16="http://schemas.microsoft.com/office/drawing/2014/main" xmlns="" id="{45C8414A-8A01-61FE-B9C2-BEA376E02FFD}"/>
              </a:ext>
            </a:extLst>
          </p:cNvPr>
          <p:cNvSpPr/>
          <p:nvPr/>
        </p:nvSpPr>
        <p:spPr>
          <a:xfrm>
            <a:off x="5860171" y="567849"/>
            <a:ext cx="296465" cy="3372329"/>
          </a:xfrm>
          <a:prstGeom prst="leftBracket">
            <a:avLst>
              <a:gd name="adj" fmla="val 15404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Левая круглая скобка 26">
            <a:extLst>
              <a:ext uri="{FF2B5EF4-FFF2-40B4-BE49-F238E27FC236}">
                <a16:creationId xmlns:a16="http://schemas.microsoft.com/office/drawing/2014/main" xmlns="" id="{37F3D62C-E4B9-2073-2CF3-C7169DCFCCD3}"/>
              </a:ext>
            </a:extLst>
          </p:cNvPr>
          <p:cNvSpPr/>
          <p:nvPr/>
        </p:nvSpPr>
        <p:spPr>
          <a:xfrm flipH="1">
            <a:off x="10374689" y="535897"/>
            <a:ext cx="296465" cy="3372329"/>
          </a:xfrm>
          <a:prstGeom prst="leftBracket">
            <a:avLst>
              <a:gd name="adj" fmla="val 15404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E13BEC8-0A0F-2717-CEC6-3014531DD4C3}"/>
              </a:ext>
            </a:extLst>
          </p:cNvPr>
          <p:cNvSpPr txBox="1"/>
          <p:nvPr/>
        </p:nvSpPr>
        <p:spPr>
          <a:xfrm>
            <a:off x="1771961" y="628860"/>
            <a:ext cx="2869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Лагерь ЛЕТО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650A240-60B3-BC17-F185-0E47129978A0}"/>
              </a:ext>
            </a:extLst>
          </p:cNvPr>
          <p:cNvSpPr txBox="1"/>
          <p:nvPr/>
        </p:nvSpPr>
        <p:spPr>
          <a:xfrm>
            <a:off x="6467690" y="623007"/>
            <a:ext cx="1814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ЦТРиГО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5567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F1734BF-E429-FD7A-2A36-0714D2633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EB1900-B848-2405-66F2-308C03AD1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Целевые группы</a:t>
            </a:r>
            <a:endParaRPr lang="x-none" sz="4000" b="1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4664F78C-2E8C-CDEA-334A-60A915DC6FFE}"/>
              </a:ext>
            </a:extLst>
          </p:cNvPr>
          <p:cNvGrpSpPr/>
          <p:nvPr/>
        </p:nvGrpSpPr>
        <p:grpSpPr>
          <a:xfrm>
            <a:off x="3527801" y="1784013"/>
            <a:ext cx="5387600" cy="2777714"/>
            <a:chOff x="3527801" y="2484657"/>
            <a:chExt cx="5387600" cy="2777714"/>
          </a:xfrm>
        </p:grpSpPr>
        <p:sp>
          <p:nvSpPr>
            <p:cNvPr id="29" name="Pentagon 28">
              <a:extLst>
                <a:ext uri="{FF2B5EF4-FFF2-40B4-BE49-F238E27FC236}">
                  <a16:creationId xmlns:a16="http://schemas.microsoft.com/office/drawing/2014/main" xmlns="" id="{0A039EAE-EBE4-7D80-F9A2-EE2EFFC8F0C5}"/>
                </a:ext>
              </a:extLst>
            </p:cNvPr>
            <p:cNvSpPr/>
            <p:nvPr/>
          </p:nvSpPr>
          <p:spPr>
            <a:xfrm rot="7160031" flipH="1">
              <a:off x="7145427" y="3464265"/>
              <a:ext cx="2749581" cy="790366"/>
            </a:xfrm>
            <a:prstGeom prst="homePlate">
              <a:avLst>
                <a:gd name="adj" fmla="val 6451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Round Diagonal Corner Rectangle 2">
              <a:extLst>
                <a:ext uri="{FF2B5EF4-FFF2-40B4-BE49-F238E27FC236}">
                  <a16:creationId xmlns:a16="http://schemas.microsoft.com/office/drawing/2014/main" xmlns="" id="{B2799D27-E823-2E7D-F2F1-6F91F63E6D26}"/>
                </a:ext>
              </a:extLst>
            </p:cNvPr>
            <p:cNvSpPr/>
            <p:nvPr/>
          </p:nvSpPr>
          <p:spPr>
            <a:xfrm rot="5400000">
              <a:off x="2892063" y="3761832"/>
              <a:ext cx="2125467" cy="853991"/>
            </a:xfrm>
            <a:prstGeom prst="round2DiagRect">
              <a:avLst>
                <a:gd name="adj1" fmla="val 33219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xmlns="" id="{F20CA589-5213-B554-721B-219A9187BA48}"/>
                </a:ext>
              </a:extLst>
            </p:cNvPr>
            <p:cNvSpPr/>
            <p:nvPr/>
          </p:nvSpPr>
          <p:spPr>
            <a:xfrm rot="5400000" flipH="1">
              <a:off x="3438139" y="3880910"/>
              <a:ext cx="2314306" cy="426997"/>
            </a:xfrm>
            <a:prstGeom prst="parallelogram">
              <a:avLst>
                <a:gd name="adj" fmla="val 21720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ound Diagonal Corner Rectangle 5">
              <a:extLst>
                <a:ext uri="{FF2B5EF4-FFF2-40B4-BE49-F238E27FC236}">
                  <a16:creationId xmlns:a16="http://schemas.microsoft.com/office/drawing/2014/main" xmlns="" id="{C02DA333-BD8D-8E41-DF27-5DCDC9FCA61B}"/>
                </a:ext>
              </a:extLst>
            </p:cNvPr>
            <p:cNvSpPr/>
            <p:nvPr/>
          </p:nvSpPr>
          <p:spPr>
            <a:xfrm rot="5400000">
              <a:off x="5246982" y="3572991"/>
              <a:ext cx="250315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8" name="Round Diagonal Corner Rectangle 6">
              <a:extLst>
                <a:ext uri="{FF2B5EF4-FFF2-40B4-BE49-F238E27FC236}">
                  <a16:creationId xmlns:a16="http://schemas.microsoft.com/office/drawing/2014/main" xmlns="" id="{009CBB8C-86E1-2E4D-AB19-7760109B90FC}"/>
                </a:ext>
              </a:extLst>
            </p:cNvPr>
            <p:cNvSpPr/>
            <p:nvPr/>
          </p:nvSpPr>
          <p:spPr>
            <a:xfrm rot="5400000">
              <a:off x="6416421" y="3478569"/>
              <a:ext cx="269199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xmlns="" id="{4515BB1E-3193-5A52-9334-5B4FB185E049}"/>
                </a:ext>
              </a:extLst>
            </p:cNvPr>
            <p:cNvSpPr/>
            <p:nvPr/>
          </p:nvSpPr>
          <p:spPr>
            <a:xfrm rot="5400000" flipH="1">
              <a:off x="5781179" y="3693378"/>
              <a:ext cx="2694618" cy="426997"/>
            </a:xfrm>
            <a:prstGeom prst="parallelogram">
              <a:avLst>
                <a:gd name="adj" fmla="val 25419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xmlns="" id="{D1956434-2AE5-8800-FED5-8FA73F3B6988}"/>
                </a:ext>
              </a:extLst>
            </p:cNvPr>
            <p:cNvSpPr/>
            <p:nvPr/>
          </p:nvSpPr>
          <p:spPr>
            <a:xfrm rot="5400000" flipH="1">
              <a:off x="4606157" y="3791892"/>
              <a:ext cx="2513961" cy="426997"/>
            </a:xfrm>
            <a:prstGeom prst="parallelogram">
              <a:avLst>
                <a:gd name="adj" fmla="val 221414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Round Diagonal Corner Rectangle 4">
              <a:extLst>
                <a:ext uri="{FF2B5EF4-FFF2-40B4-BE49-F238E27FC236}">
                  <a16:creationId xmlns:a16="http://schemas.microsoft.com/office/drawing/2014/main" xmlns="" id="{B7604335-F48D-A81E-2663-C5CEB64C1E67}"/>
                </a:ext>
              </a:extLst>
            </p:cNvPr>
            <p:cNvSpPr/>
            <p:nvPr/>
          </p:nvSpPr>
          <p:spPr>
            <a:xfrm rot="5400000">
              <a:off x="4078633" y="3667411"/>
              <a:ext cx="2314308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2C92A75A-8459-AD51-8DE9-50509AF0E732}"/>
                </a:ext>
              </a:extLst>
            </p:cNvPr>
            <p:cNvSpPr txBox="1"/>
            <p:nvPr/>
          </p:nvSpPr>
          <p:spPr>
            <a:xfrm>
              <a:off x="3550006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>
                  <a:solidFill>
                    <a:schemeClr val="accent1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5FF71B16-1D31-97AB-4842-D33CA5206724}"/>
                </a:ext>
              </a:extLst>
            </p:cNvPr>
            <p:cNvSpPr txBox="1"/>
            <p:nvPr/>
          </p:nvSpPr>
          <p:spPr>
            <a:xfrm>
              <a:off x="483099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2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D82ABDBD-744E-4AB7-68D0-AFA7C692FC5D}"/>
                </a:ext>
              </a:extLst>
            </p:cNvPr>
            <p:cNvSpPr txBox="1"/>
            <p:nvPr/>
          </p:nvSpPr>
          <p:spPr>
            <a:xfrm>
              <a:off x="6093768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E03A9423-A6DE-BD4F-7F71-3D196E9769E0}"/>
                </a:ext>
              </a:extLst>
            </p:cNvPr>
            <p:cNvSpPr txBox="1"/>
            <p:nvPr/>
          </p:nvSpPr>
          <p:spPr>
            <a:xfrm>
              <a:off x="735762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>
                  <a:solidFill>
                    <a:schemeClr val="accent5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80B45A2C-F0F7-1653-0766-04A6B34E2A29}"/>
              </a:ext>
            </a:extLst>
          </p:cNvPr>
          <p:cNvSpPr/>
          <p:nvPr/>
        </p:nvSpPr>
        <p:spPr>
          <a:xfrm>
            <a:off x="1323229" y="3015770"/>
            <a:ext cx="1912324" cy="119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66330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к работе в лагере и помощь в профессиональном самоопределении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95ADF7EE-3834-67E1-775B-16F790796317}"/>
              </a:ext>
            </a:extLst>
          </p:cNvPr>
          <p:cNvSpPr txBox="1"/>
          <p:nvPr/>
        </p:nvSpPr>
        <p:spPr>
          <a:xfrm>
            <a:off x="1323229" y="2419173"/>
            <a:ext cx="253691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b="1" dirty="0">
                <a:solidFill>
                  <a:srgbClr val="68887A"/>
                </a:solidFill>
                <a:latin typeface="Arial Narrow" panose="020B0606020202030204" pitchFamily="34" charset="0"/>
                <a:cs typeface="+mn-ea"/>
                <a:sym typeface="+mn-lt"/>
              </a:rPr>
              <a:t>1. Старшеклассники-стажеры</a:t>
            </a:r>
            <a:endParaRPr lang="en-US" b="1" dirty="0">
              <a:solidFill>
                <a:srgbClr val="68887A"/>
              </a:solidFill>
              <a:latin typeface="Arial Narrow" panose="020B0606020202030204" pitchFamily="34" charset="0"/>
              <a:cs typeface="+mn-ea"/>
              <a:sym typeface="+mn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3A5B9B03-AB7B-AC7A-61AE-EF4AE95EDC56}"/>
              </a:ext>
            </a:extLst>
          </p:cNvPr>
          <p:cNvSpPr/>
          <p:nvPr/>
        </p:nvSpPr>
        <p:spPr>
          <a:xfrm>
            <a:off x="3400536" y="4985430"/>
            <a:ext cx="2340791" cy="133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ru-RU" sz="16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подготовка, повышение квалификации и поддержка в профессиональной адаптации</a:t>
            </a:r>
            <a:endParaRPr lang="id-ID" sz="1600" dirty="0">
              <a:solidFill>
                <a:srgbClr val="6633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1E47094C-53A0-4D1A-5339-6B3AE692A99E}"/>
              </a:ext>
            </a:extLst>
          </p:cNvPr>
          <p:cNvSpPr txBox="1"/>
          <p:nvPr/>
        </p:nvSpPr>
        <p:spPr>
          <a:xfrm>
            <a:off x="4086625" y="4489018"/>
            <a:ext cx="1624413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ru-RU" b="1" dirty="0">
                <a:solidFill>
                  <a:srgbClr val="C8A366"/>
                </a:solidFill>
                <a:latin typeface="Arial Narrow" panose="020B0606020202030204" pitchFamily="34" charset="0"/>
                <a:cs typeface="+mn-ea"/>
                <a:sym typeface="+mn-lt"/>
              </a:rPr>
              <a:t>2. Педагоги-вожатые</a:t>
            </a:r>
            <a:endParaRPr lang="en-US" b="1" dirty="0">
              <a:solidFill>
                <a:srgbClr val="C8A366"/>
              </a:solidFill>
              <a:latin typeface="Arial Narrow" panose="020B0606020202030204" pitchFamily="34" charset="0"/>
              <a:cs typeface="+mn-ea"/>
              <a:sym typeface="+mn-lt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BCC82DE0-C438-0192-E303-13D84527A4FA}"/>
              </a:ext>
            </a:extLst>
          </p:cNvPr>
          <p:cNvSpPr/>
          <p:nvPr/>
        </p:nvSpPr>
        <p:spPr>
          <a:xfrm>
            <a:off x="6218843" y="5125276"/>
            <a:ext cx="2340791" cy="119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поддержка, профессиональное развитие и удержание в системе образования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4C481F43-E5C6-69A6-6793-CF31F984045A}"/>
              </a:ext>
            </a:extLst>
          </p:cNvPr>
          <p:cNvSpPr txBox="1"/>
          <p:nvPr/>
        </p:nvSpPr>
        <p:spPr>
          <a:xfrm>
            <a:off x="6200936" y="4515252"/>
            <a:ext cx="1567861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b="1" dirty="0">
                <a:solidFill>
                  <a:srgbClr val="DF5F68"/>
                </a:solidFill>
                <a:latin typeface="Arial Narrow" panose="020B0606020202030204" pitchFamily="34" charset="0"/>
                <a:cs typeface="+mn-ea"/>
                <a:sym typeface="+mn-lt"/>
              </a:rPr>
              <a:t>3</a:t>
            </a:r>
            <a:r>
              <a:rPr lang="ru-RU" b="1" dirty="0">
                <a:solidFill>
                  <a:schemeClr val="accent4"/>
                </a:solidFill>
                <a:latin typeface="Arial Narrow" panose="020B0606020202030204" pitchFamily="34" charset="0"/>
                <a:cs typeface="+mn-ea"/>
                <a:sym typeface="+mn-lt"/>
              </a:rPr>
              <a:t>. </a:t>
            </a:r>
            <a:r>
              <a:rPr lang="ru-RU" b="1" dirty="0">
                <a:solidFill>
                  <a:srgbClr val="DF5F68"/>
                </a:solidFill>
                <a:latin typeface="Arial Narrow" panose="020B0606020202030204" pitchFamily="34" charset="0"/>
                <a:cs typeface="+mn-ea"/>
                <a:sym typeface="+mn-lt"/>
              </a:rPr>
              <a:t>Молодые педагоги</a:t>
            </a:r>
            <a:endParaRPr lang="en-US" b="1" dirty="0">
              <a:solidFill>
                <a:srgbClr val="DF5F68"/>
              </a:solidFill>
              <a:latin typeface="Arial Narrow" panose="020B0606020202030204" pitchFamily="34" charset="0"/>
              <a:cs typeface="+mn-ea"/>
              <a:sym typeface="+mn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3380896E-EB1D-EEC3-CAD9-E980AD8FBCAE}"/>
              </a:ext>
            </a:extLst>
          </p:cNvPr>
          <p:cNvSpPr/>
          <p:nvPr/>
        </p:nvSpPr>
        <p:spPr>
          <a:xfrm>
            <a:off x="9349130" y="2954214"/>
            <a:ext cx="215390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6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+mn-lt"/>
              </a:rPr>
              <a:t>создание </a:t>
            </a:r>
            <a:r>
              <a:rPr lang="ru-RU" sz="16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 </a:t>
            </a:r>
            <a:r>
              <a:rPr lang="ru-RU" sz="1600" dirty="0">
                <a:solidFill>
                  <a:srgbClr val="6633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системы наставничества, передача опыта и экспертиза проектных решений</a:t>
            </a:r>
            <a:endParaRPr lang="id-ID" sz="1600" dirty="0">
              <a:solidFill>
                <a:srgbClr val="6633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D76E9A84-DEC3-AC21-25C4-47F9F3C637B5}"/>
              </a:ext>
            </a:extLst>
          </p:cNvPr>
          <p:cNvSpPr txBox="1"/>
          <p:nvPr/>
        </p:nvSpPr>
        <p:spPr>
          <a:xfrm>
            <a:off x="9317761" y="2367458"/>
            <a:ext cx="2036038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b="1" dirty="0">
                <a:solidFill>
                  <a:srgbClr val="5C7DB7"/>
                </a:solidFill>
                <a:latin typeface="Arial Narrow" panose="020B0606020202030204" pitchFamily="34" charset="0"/>
                <a:cs typeface="+mn-ea"/>
                <a:sym typeface="+mn-lt"/>
              </a:rPr>
              <a:t>4</a:t>
            </a:r>
            <a:r>
              <a:rPr lang="ru-RU" b="1" dirty="0">
                <a:solidFill>
                  <a:schemeClr val="accent5"/>
                </a:solidFill>
                <a:latin typeface="Arial Narrow" panose="020B0606020202030204" pitchFamily="34" charset="0"/>
                <a:cs typeface="+mn-ea"/>
                <a:sym typeface="+mn-lt"/>
              </a:rPr>
              <a:t>. </a:t>
            </a:r>
            <a:r>
              <a:rPr lang="ru-RU" b="1" dirty="0">
                <a:solidFill>
                  <a:srgbClr val="5C7DB7"/>
                </a:solidFill>
                <a:latin typeface="Arial Narrow" panose="020B0606020202030204" pitchFamily="34" charset="0"/>
                <a:cs typeface="+mn-ea"/>
                <a:sym typeface="+mn-lt"/>
              </a:rPr>
              <a:t>Педагоги-профессионалы</a:t>
            </a:r>
            <a:endParaRPr lang="en-US" b="1" dirty="0">
              <a:solidFill>
                <a:srgbClr val="5C7DB7"/>
              </a:solidFill>
              <a:latin typeface="Arial Narrow" panose="020B0606020202030204" pitchFamily="34" charset="0"/>
              <a:cs typeface="+mn-ea"/>
              <a:sym typeface="+mn-l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B36A83-8701-56A9-53CA-B81909318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860" y="1745283"/>
            <a:ext cx="590371" cy="640768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C92300C-52CD-14EA-9D24-AC83A0E5D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636" y="1231601"/>
            <a:ext cx="479066" cy="6006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BC3FD84-1BD4-22C5-2410-9A775E741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189" y="1585392"/>
            <a:ext cx="479066" cy="5847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B454EBC-0ABC-815F-ED90-4BC45B78C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0937" y="1387509"/>
            <a:ext cx="458017" cy="63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0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698FF9C2-BD62-C386-EE0B-CE769EBA8E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588078"/>
              </p:ext>
            </p:extLst>
          </p:nvPr>
        </p:nvGraphicFramePr>
        <p:xfrm>
          <a:off x="867228" y="481693"/>
          <a:ext cx="1052467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796">
                  <a:extLst>
                    <a:ext uri="{9D8B030D-6E8A-4147-A177-3AD203B41FA5}">
                      <a16:colId xmlns:a16="http://schemas.microsoft.com/office/drawing/2014/main" xmlns="" val="1525234319"/>
                    </a:ext>
                  </a:extLst>
                </a:gridCol>
                <a:gridCol w="7029876">
                  <a:extLst>
                    <a:ext uri="{9D8B030D-6E8A-4147-A177-3AD203B41FA5}">
                      <a16:colId xmlns:a16="http://schemas.microsoft.com/office/drawing/2014/main" xmlns="" val="2139956864"/>
                    </a:ext>
                  </a:extLst>
                </a:gridCol>
              </a:tblGrid>
              <a:tr h="41937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Мероприятие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729584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dirty="0">
                          <a:solidFill>
                            <a:srgbClr val="663300"/>
                          </a:solidFill>
                        </a:rPr>
                        <a:t>создание системы отбора, подготовки и сопровождения стажеров из числа старшеклассников - воспитанников лагеря </a:t>
                      </a:r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и проведение отборочных заданий и испытаний</a:t>
                      </a:r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1279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и проведение обучающих семинаров и тренингов</a:t>
                      </a:r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2642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методических материалов для наставников из числа действующих вожатых </a:t>
                      </a:r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2491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трудовой деятельности в лагере под руководством наставника по модели «Взрослый-Ребенок» с регулярной формирующей обратной связью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44934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итоговых рефлексивных встреч наставников и стажеров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2740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118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698FF9C2-BD62-C386-EE0B-CE769EBA8E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21049"/>
              </p:ext>
            </p:extLst>
          </p:nvPr>
        </p:nvGraphicFramePr>
        <p:xfrm>
          <a:off x="867228" y="481693"/>
          <a:ext cx="10524672" cy="5925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796">
                  <a:extLst>
                    <a:ext uri="{9D8B030D-6E8A-4147-A177-3AD203B41FA5}">
                      <a16:colId xmlns:a16="http://schemas.microsoft.com/office/drawing/2014/main" xmlns="" val="1525234319"/>
                    </a:ext>
                  </a:extLst>
                </a:gridCol>
                <a:gridCol w="7029876">
                  <a:extLst>
                    <a:ext uri="{9D8B030D-6E8A-4147-A177-3AD203B41FA5}">
                      <a16:colId xmlns:a16="http://schemas.microsoft.com/office/drawing/2014/main" xmlns="" val="2139956864"/>
                    </a:ext>
                  </a:extLst>
                </a:gridCol>
              </a:tblGrid>
              <a:tr h="41937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Мероприятие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7295845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dirty="0" smtClean="0">
                          <a:solidFill>
                            <a:srgbClr val="663300"/>
                          </a:solidFill>
                        </a:rPr>
                        <a:t>создание системы отбора, подготовки и сопровождения вожатых </a:t>
                      </a:r>
                      <a:endParaRPr lang="ru-RU" sz="2400" dirty="0" smtClean="0">
                        <a:solidFill>
                          <a:srgbClr val="6633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6633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Оформление методических материалов </a:t>
                      </a:r>
                      <a:r>
                        <a:rPr lang="ru-RU" sz="24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проведение </a:t>
                      </a:r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Школы молодого педагога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1279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инструктивного выезда педагогической команды лагеря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2642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Методическая поддержка наставников</a:t>
                      </a:r>
                      <a:endParaRPr lang="ru-RU" sz="2400" kern="1200" dirty="0">
                        <a:solidFill>
                          <a:srgbClr val="66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82491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трудовой деятельности в лагере под руководством наставника из числа более опытных педагогов по модели «Взрослый-Взрослый» с регулярной формирующей обратной связью </a:t>
                      </a:r>
                      <a:endParaRPr lang="ru-RU" sz="2400" kern="1200" dirty="0">
                        <a:solidFill>
                          <a:srgbClr val="66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Выстраивание индивидуальных образовательных маршрутов</a:t>
                      </a:r>
                      <a:endParaRPr lang="ru-RU" sz="2400" kern="1200" dirty="0">
                        <a:solidFill>
                          <a:srgbClr val="66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844934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итоговых рефлексивных встреч наставников и вожатых</a:t>
                      </a:r>
                      <a:endParaRPr lang="ru-RU" sz="2400" kern="1200" dirty="0">
                        <a:solidFill>
                          <a:srgbClr val="6633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2740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08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DCDA418-027D-EF99-8361-71E5B2624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08C0ACBA-DE10-30F3-B523-BBB4E35AEB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176379"/>
              </p:ext>
            </p:extLst>
          </p:nvPr>
        </p:nvGraphicFramePr>
        <p:xfrm>
          <a:off x="867228" y="326569"/>
          <a:ext cx="10524672" cy="5648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397">
                  <a:extLst>
                    <a:ext uri="{9D8B030D-6E8A-4147-A177-3AD203B41FA5}">
                      <a16:colId xmlns:a16="http://schemas.microsoft.com/office/drawing/2014/main" xmlns="" val="1525234319"/>
                    </a:ext>
                  </a:extLst>
                </a:gridCol>
                <a:gridCol w="8296275">
                  <a:extLst>
                    <a:ext uri="{9D8B030D-6E8A-4147-A177-3AD203B41FA5}">
                      <a16:colId xmlns:a16="http://schemas.microsoft.com/office/drawing/2014/main" xmlns="" val="2139956864"/>
                    </a:ext>
                  </a:extLst>
                </a:gridCol>
              </a:tblGrid>
              <a:tr h="472969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rgbClr val="663300"/>
                          </a:solidFill>
                        </a:rPr>
                        <a:t>Мероприятие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7295845"/>
                  </a:ext>
                </a:extLst>
              </a:tr>
              <a:tr h="418234">
                <a:tc row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развитие, поддержка и повышение эффективности педагогических кадров </a:t>
                      </a:r>
                    </a:p>
                    <a:p>
                      <a:pPr marL="0" lvl="0" algn="l" defTabSz="914400" rtl="0" eaLnBrk="1" latinLnBrk="0" hangingPunct="1">
                        <a:buFont typeface="Symbol" panose="05050102010706020507" pitchFamily="18" charset="2"/>
                        <a:buNone/>
                      </a:pPr>
                      <a:endParaRPr lang="ru-RU" sz="2200" b="0" i="0" kern="1200" dirty="0" smtClean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>
                        <a:buFont typeface="Symbol" panose="05050102010706020507" pitchFamily="18" charset="2"/>
                        <a:buNone/>
                      </a:pPr>
                      <a:endParaRPr lang="ru-RU" sz="2200" b="0" i="0" kern="1200" dirty="0" smtClean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>
                        <a:buFont typeface="Symbol" panose="05050102010706020507" pitchFamily="18" charset="2"/>
                        <a:buNone/>
                      </a:pPr>
                      <a:endParaRPr lang="ru-RU" sz="2200" b="0" i="0" kern="1200" dirty="0" smtClean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914400" rtl="0" eaLnBrk="1" latinLnBrk="0" hangingPunct="1">
                        <a:buFont typeface="Symbol" panose="05050102010706020507" pitchFamily="18" charset="2"/>
                        <a:buNone/>
                      </a:pPr>
                      <a:endParaRPr lang="ru-RU" sz="2200" b="0" i="0" kern="1200" dirty="0" smtClean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Сопровождение педагогов в</a:t>
                      </a:r>
                      <a:r>
                        <a:rPr lang="ru-RU" sz="2200" b="0" i="0" kern="1200" baseline="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 их </a:t>
                      </a: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работе</a:t>
                      </a:r>
                      <a:r>
                        <a:rPr lang="ru-RU" sz="2200" b="0" i="0" kern="1200" baseline="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 по созданию ИОМ</a:t>
                      </a:r>
                      <a:endParaRPr lang="ru-RU" sz="2200" b="0" i="0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8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конкурсах профессионального мастерства</a:t>
                      </a:r>
                      <a:endParaRPr lang="ru-RU" sz="2200" b="0" i="0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82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Поддержка и продвижение авторских программ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264280"/>
                  </a:ext>
                </a:extLst>
              </a:tr>
              <a:tr h="711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Регулярное проведение курсов, направленных на обновление знаний и освоение новых методик преподавания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8249158"/>
                  </a:ext>
                </a:extLst>
              </a:tr>
              <a:tr h="418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фестиваля открытых уроков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84493446"/>
                  </a:ext>
                </a:extLst>
              </a:tr>
              <a:tr h="7115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Расширение системы мотивационных мероприятий и публичного признания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02740431"/>
                  </a:ext>
                </a:extLst>
              </a:tr>
              <a:tr h="69065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Расширение системы </a:t>
                      </a: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наставничества </a:t>
                      </a:r>
                      <a:r>
                        <a:rPr lang="ru-RU" sz="2200" kern="1200" dirty="0" smtClean="0">
                          <a:solidFill>
                            <a:srgbClr val="6633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модели «Взрослый-Взрослый»</a:t>
                      </a:r>
                      <a:endParaRPr lang="ru-RU" sz="2200" b="0" i="0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51420313"/>
                  </a:ext>
                </a:extLst>
              </a:tr>
              <a:tr h="7115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семинаров и </a:t>
                      </a:r>
                      <a:r>
                        <a:rPr lang="ru-RU" sz="2200" b="0" i="0" kern="1200" dirty="0" smtClean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мастер-классов, </a:t>
                      </a: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встреч с мастерами- представителями «первичной культуры»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61437219"/>
                  </a:ext>
                </a:extLst>
              </a:tr>
              <a:tr h="41823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0" i="0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условий для распространения педагогического опыта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57649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357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Custom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4ADA2"/>
      </a:accent1>
      <a:accent2>
        <a:srgbClr val="E2D0B2"/>
      </a:accent2>
      <a:accent3>
        <a:srgbClr val="A5A5A5"/>
      </a:accent3>
      <a:accent4>
        <a:srgbClr val="F1B8BC"/>
      </a:accent4>
      <a:accent5>
        <a:srgbClr val="9CB0D3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1757</TotalTime>
  <Words>528</Words>
  <Application>Microsoft Office PowerPoint</Application>
  <PresentationFormat>Широкоэкранный</PresentationFormat>
  <Paragraphs>128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Arial Black</vt:lpstr>
      <vt:lpstr>Arial Narrow</vt:lpstr>
      <vt:lpstr>Calibri</vt:lpstr>
      <vt:lpstr>Calibri Light</vt:lpstr>
      <vt:lpstr>Corbel</vt:lpstr>
      <vt:lpstr>Rockwell</vt:lpstr>
      <vt:lpstr>Symbol</vt:lpstr>
      <vt:lpstr>Times New Roman</vt:lpstr>
      <vt:lpstr>Office Theme</vt:lpstr>
      <vt:lpstr>Управление отбором и профессиональным развитием педагогических работников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Целевые группы</vt:lpstr>
      <vt:lpstr>Презентация PowerPoint</vt:lpstr>
      <vt:lpstr>Презентация PowerPoint</vt:lpstr>
      <vt:lpstr>Презентация PowerPoint</vt:lpstr>
      <vt:lpstr>Система «поддерживающих» мероприятий</vt:lpstr>
      <vt:lpstr>Управление отбором и профессиональным развитием педагогических работников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shalimovaeu</cp:lastModifiedBy>
  <cp:revision>36</cp:revision>
  <cp:lastPrinted>2025-01-10T09:27:52Z</cp:lastPrinted>
  <dcterms:created xsi:type="dcterms:W3CDTF">2024-04-25T08:05:26Z</dcterms:created>
  <dcterms:modified xsi:type="dcterms:W3CDTF">2025-04-03T15:18:58Z</dcterms:modified>
</cp:coreProperties>
</file>