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79" r:id="rId2"/>
    <p:sldId id="302" r:id="rId3"/>
    <p:sldId id="303" r:id="rId4"/>
    <p:sldId id="308" r:id="rId5"/>
    <p:sldId id="307" r:id="rId6"/>
    <p:sldId id="309" r:id="rId7"/>
    <p:sldId id="313" r:id="rId8"/>
    <p:sldId id="315" r:id="rId9"/>
    <p:sldId id="316" r:id="rId10"/>
    <p:sldId id="314" r:id="rId11"/>
    <p:sldId id="310" r:id="rId12"/>
    <p:sldId id="311" r:id="rId13"/>
    <p:sldId id="31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bramova" initials="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46DA"/>
    <a:srgbClr val="00007D"/>
    <a:srgbClr val="8E8EC8"/>
    <a:srgbClr val="CB6C1D"/>
    <a:srgbClr val="8FDEA0"/>
    <a:srgbClr val="6B82E3"/>
    <a:srgbClr val="A4B2EE"/>
    <a:srgbClr val="90A2EC"/>
    <a:srgbClr val="AF84D2"/>
    <a:srgbClr val="A8A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9874" autoAdjust="0"/>
  </p:normalViewPr>
  <p:slideViewPr>
    <p:cSldViewPr snapToGrid="0">
      <p:cViewPr varScale="1">
        <p:scale>
          <a:sx n="93" d="100"/>
          <a:sy n="93" d="100"/>
        </p:scale>
        <p:origin x="48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8F24A2-6D2E-4CAF-959C-9E1884B7F173}" type="doc">
      <dgm:prSet loTypeId="urn:microsoft.com/office/officeart/2005/8/layout/vProcess5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5F8D4B7E-F55C-4F7E-9BD6-420A98619A58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ru-RU" b="1" i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</a:rPr>
            <a:t>Повышение квалификации в системе непрерывного профессионального образования</a:t>
          </a:r>
          <a:r>
            <a:rPr lang="ru-RU" b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</a:rPr>
            <a:t> </a:t>
          </a:r>
          <a:endParaRPr lang="ru-RU" b="1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</a:endParaRPr>
        </a:p>
      </dgm:t>
    </dgm:pt>
    <dgm:pt modelId="{1D2E7FAA-3520-4F4C-B054-FA47BFB22E0F}" type="parTrans" cxnId="{1C2A481D-3B6A-4E92-BA8D-C1B29E251E0E}">
      <dgm:prSet/>
      <dgm:spPr/>
      <dgm:t>
        <a:bodyPr/>
        <a:lstStyle/>
        <a:p>
          <a:endParaRPr lang="ru-RU"/>
        </a:p>
      </dgm:t>
    </dgm:pt>
    <dgm:pt modelId="{077E5F67-BF0B-41A2-8855-F138105FD363}" type="sibTrans" cxnId="{1C2A481D-3B6A-4E92-BA8D-C1B29E251E0E}">
      <dgm:prSet/>
      <dgm:spPr/>
      <dgm:t>
        <a:bodyPr/>
        <a:lstStyle/>
        <a:p>
          <a:endParaRPr lang="ru-RU"/>
        </a:p>
      </dgm:t>
    </dgm:pt>
    <dgm:pt modelId="{8E009B63-C39E-4EF3-A03E-B10FC5FB517E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rgbClr val="7030A0"/>
          </a:solidFill>
        </a:ln>
      </dgm:spPr>
      <dgm:t>
        <a:bodyPr/>
        <a:lstStyle/>
        <a:p>
          <a:r>
            <a:rPr lang="ru-RU" sz="2000" b="1" i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Деятельность педагога в профессиональном сообществе</a:t>
          </a:r>
          <a:r>
            <a:rPr lang="ru-RU" sz="2000" b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 </a:t>
          </a:r>
          <a:endParaRPr lang="ru-RU" sz="2000" b="1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  <a:latin typeface="Calibri" pitchFamily="34" charset="0"/>
          </a:endParaRPr>
        </a:p>
      </dgm:t>
    </dgm:pt>
    <dgm:pt modelId="{097429EB-00FA-40CB-8A51-8A30A971BBFB}" type="parTrans" cxnId="{FBF1F292-C694-4712-AE3C-5D0D011D0B3E}">
      <dgm:prSet/>
      <dgm:spPr/>
      <dgm:t>
        <a:bodyPr/>
        <a:lstStyle/>
        <a:p>
          <a:endParaRPr lang="ru-RU"/>
        </a:p>
      </dgm:t>
    </dgm:pt>
    <dgm:pt modelId="{DE0283E5-3800-44BA-ABAE-53D61512E3B8}" type="sibTrans" cxnId="{FBF1F292-C694-4712-AE3C-5D0D011D0B3E}">
      <dgm:prSet/>
      <dgm:spPr/>
      <dgm:t>
        <a:bodyPr/>
        <a:lstStyle/>
        <a:p>
          <a:endParaRPr lang="ru-RU"/>
        </a:p>
      </dgm:t>
    </dgm:pt>
    <dgm:pt modelId="{D94E075A-A55B-446C-B0B9-1252FDDDFC11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1">
              <a:shade val="50000"/>
            </a:schemeClr>
          </a:solidFill>
        </a:ln>
      </dgm:spPr>
      <dgm:t>
        <a:bodyPr/>
        <a:lstStyle/>
        <a:p>
          <a:r>
            <a:rPr lang="ru-RU" sz="2000" b="1" i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Участие в методической работе</a:t>
          </a:r>
          <a:r>
            <a:rPr lang="ru-RU" sz="2000" b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 </a:t>
          </a:r>
          <a:endParaRPr lang="ru-RU" sz="2000" b="1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  <a:latin typeface="Calibri" pitchFamily="34" charset="0"/>
          </a:endParaRPr>
        </a:p>
      </dgm:t>
    </dgm:pt>
    <dgm:pt modelId="{97B08EF8-606D-406B-9604-8456C532F6B6}" type="parTrans" cxnId="{033AB4D2-82B8-47CC-9B4F-343F515DFD77}">
      <dgm:prSet/>
      <dgm:spPr/>
      <dgm:t>
        <a:bodyPr/>
        <a:lstStyle/>
        <a:p>
          <a:endParaRPr lang="ru-RU"/>
        </a:p>
      </dgm:t>
    </dgm:pt>
    <dgm:pt modelId="{47440635-2883-427D-B6B6-10ED2C18CF49}" type="sibTrans" cxnId="{033AB4D2-82B8-47CC-9B4F-343F515DFD77}">
      <dgm:prSet/>
      <dgm:spPr/>
      <dgm:t>
        <a:bodyPr/>
        <a:lstStyle/>
        <a:p>
          <a:endParaRPr lang="ru-RU"/>
        </a:p>
      </dgm:t>
    </dgm:pt>
    <dgm:pt modelId="{16848D76-63A6-4CF6-BD7D-68759A7AA97A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rgbClr val="0000CC"/>
          </a:solidFill>
        </a:ln>
      </dgm:spPr>
      <dgm:t>
        <a:bodyPr/>
        <a:lstStyle/>
        <a:p>
          <a:r>
            <a:rPr lang="ru-RU" sz="2000" b="1" i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Самообразование педагога</a:t>
          </a:r>
          <a:r>
            <a:rPr lang="ru-RU" sz="2000" b="1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 </a:t>
          </a:r>
          <a:endParaRPr lang="ru-RU" sz="2000" b="1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  <a:latin typeface="Calibri" pitchFamily="34" charset="0"/>
          </a:endParaRPr>
        </a:p>
      </dgm:t>
    </dgm:pt>
    <dgm:pt modelId="{2609E68F-DEDC-4A95-97A3-182C3477A9E9}" type="parTrans" cxnId="{6D887ADF-DB3A-4855-826E-5650C43C182C}">
      <dgm:prSet/>
      <dgm:spPr/>
      <dgm:t>
        <a:bodyPr/>
        <a:lstStyle/>
        <a:p>
          <a:endParaRPr lang="ru-RU"/>
        </a:p>
      </dgm:t>
    </dgm:pt>
    <dgm:pt modelId="{3ADE2CA7-7E7F-462C-8312-61A532B9B61D}" type="sibTrans" cxnId="{6D887ADF-DB3A-4855-826E-5650C43C182C}">
      <dgm:prSet/>
      <dgm:spPr/>
      <dgm:t>
        <a:bodyPr/>
        <a:lstStyle/>
        <a:p>
          <a:endParaRPr lang="ru-RU"/>
        </a:p>
      </dgm:t>
    </dgm:pt>
    <dgm:pt modelId="{A4D1FD76-40BD-44C1-A44D-C0A3CC574769}" type="pres">
      <dgm:prSet presAssocID="{268F24A2-6D2E-4CAF-959C-9E1884B7F17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0DB733-BE82-4864-8EE9-BBBE6BB733FD}" type="pres">
      <dgm:prSet presAssocID="{268F24A2-6D2E-4CAF-959C-9E1884B7F173}" presName="dummyMaxCanvas" presStyleCnt="0">
        <dgm:presLayoutVars/>
      </dgm:prSet>
      <dgm:spPr/>
    </dgm:pt>
    <dgm:pt modelId="{33D7A2C6-F511-483D-B67D-C8B2B31D626B}" type="pres">
      <dgm:prSet presAssocID="{268F24A2-6D2E-4CAF-959C-9E1884B7F173}" presName="FourNodes_1" presStyleLbl="node1" presStyleIdx="0" presStyleCnt="4" custLinFactNeighborX="-514" custLinFactNeighborY="-18483">
        <dgm:presLayoutVars>
          <dgm:bulletEnabled val="1"/>
        </dgm:presLayoutVars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381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9A785614-7F9F-4B3D-8D57-503310E4C76E}" type="pres">
      <dgm:prSet presAssocID="{268F24A2-6D2E-4CAF-959C-9E1884B7F173}" presName="FourNodes_2" presStyleLbl="node1" presStyleIdx="1" presStyleCnt="4" custLinFactNeighborX="-538" custLinFactNeighborY="-13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6D3F9-1A17-4131-B2EA-CC28BDDEED50}" type="pres">
      <dgm:prSet presAssocID="{268F24A2-6D2E-4CAF-959C-9E1884B7F173}" presName="FourNodes_3" presStyleLbl="node1" presStyleIdx="2" presStyleCnt="4" custLinFactNeighborX="1469" custLinFactNeighborY="-24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5F284-6B17-44A3-88B6-5508C376E0A0}" type="pres">
      <dgm:prSet presAssocID="{268F24A2-6D2E-4CAF-959C-9E1884B7F173}" presName="FourNodes_4" presStyleLbl="node1" presStyleIdx="3" presStyleCnt="4" custLinFactNeighborX="1541" custLinFactNeighborY="-35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467C8-B484-4104-94A9-DF17BDEF27C3}" type="pres">
      <dgm:prSet presAssocID="{268F24A2-6D2E-4CAF-959C-9E1884B7F17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B330C-4E60-4A9D-B58A-C2CBE29575A9}" type="pres">
      <dgm:prSet presAssocID="{268F24A2-6D2E-4CAF-959C-9E1884B7F17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22E01-F260-4477-9958-A6E81D6E21A8}" type="pres">
      <dgm:prSet presAssocID="{268F24A2-6D2E-4CAF-959C-9E1884B7F17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83D7B-A0BE-4A66-ACFE-5494D768AF5C}" type="pres">
      <dgm:prSet presAssocID="{268F24A2-6D2E-4CAF-959C-9E1884B7F17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24BB6-F55B-49D5-A7F7-4DCEAF587B0F}" type="pres">
      <dgm:prSet presAssocID="{268F24A2-6D2E-4CAF-959C-9E1884B7F17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D9282-AFF9-49CB-8694-01FE4B2D12C3}" type="pres">
      <dgm:prSet presAssocID="{268F24A2-6D2E-4CAF-959C-9E1884B7F17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D3EAB-7FBB-4CBB-9BBC-51A157F3DEC2}" type="pres">
      <dgm:prSet presAssocID="{268F24A2-6D2E-4CAF-959C-9E1884B7F17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2A481D-3B6A-4E92-BA8D-C1B29E251E0E}" srcId="{268F24A2-6D2E-4CAF-959C-9E1884B7F173}" destId="{5F8D4B7E-F55C-4F7E-9BD6-420A98619A58}" srcOrd="0" destOrd="0" parTransId="{1D2E7FAA-3520-4F4C-B054-FA47BFB22E0F}" sibTransId="{077E5F67-BF0B-41A2-8855-F138105FD363}"/>
    <dgm:cxn modelId="{5614C592-F8E2-4F8E-A78C-455669672A9E}" type="presOf" srcId="{5F8D4B7E-F55C-4F7E-9BD6-420A98619A58}" destId="{33D7A2C6-F511-483D-B67D-C8B2B31D626B}" srcOrd="0" destOrd="0" presId="urn:microsoft.com/office/officeart/2005/8/layout/vProcess5"/>
    <dgm:cxn modelId="{690D2083-7FD5-4FE4-B7AE-925B15C0F1D4}" type="presOf" srcId="{47440635-2883-427D-B6B6-10ED2C18CF49}" destId="{8BE22E01-F260-4477-9958-A6E81D6E21A8}" srcOrd="0" destOrd="0" presId="urn:microsoft.com/office/officeart/2005/8/layout/vProcess5"/>
    <dgm:cxn modelId="{68F80955-7A81-427F-B487-B90C98318FB3}" type="presOf" srcId="{8E009B63-C39E-4EF3-A03E-B10FC5FB517E}" destId="{9A785614-7F9F-4B3D-8D57-503310E4C76E}" srcOrd="0" destOrd="0" presId="urn:microsoft.com/office/officeart/2005/8/layout/vProcess5"/>
    <dgm:cxn modelId="{033AB4D2-82B8-47CC-9B4F-343F515DFD77}" srcId="{268F24A2-6D2E-4CAF-959C-9E1884B7F173}" destId="{D94E075A-A55B-446C-B0B9-1252FDDDFC11}" srcOrd="2" destOrd="0" parTransId="{97B08EF8-606D-406B-9604-8456C532F6B6}" sibTransId="{47440635-2883-427D-B6B6-10ED2C18CF49}"/>
    <dgm:cxn modelId="{F7DAF469-50D2-4812-8D9E-CE8FDAD1EA8C}" type="presOf" srcId="{268F24A2-6D2E-4CAF-959C-9E1884B7F173}" destId="{A4D1FD76-40BD-44C1-A44D-C0A3CC574769}" srcOrd="0" destOrd="0" presId="urn:microsoft.com/office/officeart/2005/8/layout/vProcess5"/>
    <dgm:cxn modelId="{A0AB823B-89A8-473C-A00D-192257301FAC}" type="presOf" srcId="{16848D76-63A6-4CF6-BD7D-68759A7AA97A}" destId="{9E3D3EAB-7FBB-4CBB-9BBC-51A157F3DEC2}" srcOrd="1" destOrd="0" presId="urn:microsoft.com/office/officeart/2005/8/layout/vProcess5"/>
    <dgm:cxn modelId="{47D01895-6FE4-4364-ABDD-B94C2FCFD376}" type="presOf" srcId="{077E5F67-BF0B-41A2-8855-F138105FD363}" destId="{0E6467C8-B484-4104-94A9-DF17BDEF27C3}" srcOrd="0" destOrd="0" presId="urn:microsoft.com/office/officeart/2005/8/layout/vProcess5"/>
    <dgm:cxn modelId="{A56ED6FF-2CCC-460D-9FF7-7740D9682B53}" type="presOf" srcId="{D94E075A-A55B-446C-B0B9-1252FDDDFC11}" destId="{8FFD9282-AFF9-49CB-8694-01FE4B2D12C3}" srcOrd="1" destOrd="0" presId="urn:microsoft.com/office/officeart/2005/8/layout/vProcess5"/>
    <dgm:cxn modelId="{1D60E197-E603-4E50-8648-2219BD7DF84E}" type="presOf" srcId="{8E009B63-C39E-4EF3-A03E-B10FC5FB517E}" destId="{5D224BB6-F55B-49D5-A7F7-4DCEAF587B0F}" srcOrd="1" destOrd="0" presId="urn:microsoft.com/office/officeart/2005/8/layout/vProcess5"/>
    <dgm:cxn modelId="{97B924E1-0D69-4942-988B-3B6ED6B0F21B}" type="presOf" srcId="{DE0283E5-3800-44BA-ABAE-53D61512E3B8}" destId="{A6BB330C-4E60-4A9D-B58A-C2CBE29575A9}" srcOrd="0" destOrd="0" presId="urn:microsoft.com/office/officeart/2005/8/layout/vProcess5"/>
    <dgm:cxn modelId="{43243565-686C-4E33-A0A1-8DC13EB3CCE3}" type="presOf" srcId="{16848D76-63A6-4CF6-BD7D-68759A7AA97A}" destId="{2525F284-6B17-44A3-88B6-5508C376E0A0}" srcOrd="0" destOrd="0" presId="urn:microsoft.com/office/officeart/2005/8/layout/vProcess5"/>
    <dgm:cxn modelId="{C167CF22-A608-407A-BE6D-DBFF457CFD83}" type="presOf" srcId="{5F8D4B7E-F55C-4F7E-9BD6-420A98619A58}" destId="{6A083D7B-A0BE-4A66-ACFE-5494D768AF5C}" srcOrd="1" destOrd="0" presId="urn:microsoft.com/office/officeart/2005/8/layout/vProcess5"/>
    <dgm:cxn modelId="{FBF1F292-C694-4712-AE3C-5D0D011D0B3E}" srcId="{268F24A2-6D2E-4CAF-959C-9E1884B7F173}" destId="{8E009B63-C39E-4EF3-A03E-B10FC5FB517E}" srcOrd="1" destOrd="0" parTransId="{097429EB-00FA-40CB-8A51-8A30A971BBFB}" sibTransId="{DE0283E5-3800-44BA-ABAE-53D61512E3B8}"/>
    <dgm:cxn modelId="{6D887ADF-DB3A-4855-826E-5650C43C182C}" srcId="{268F24A2-6D2E-4CAF-959C-9E1884B7F173}" destId="{16848D76-63A6-4CF6-BD7D-68759A7AA97A}" srcOrd="3" destOrd="0" parTransId="{2609E68F-DEDC-4A95-97A3-182C3477A9E9}" sibTransId="{3ADE2CA7-7E7F-462C-8312-61A532B9B61D}"/>
    <dgm:cxn modelId="{4293533C-0AA7-41BF-8946-44D7241C4B57}" type="presOf" srcId="{D94E075A-A55B-446C-B0B9-1252FDDDFC11}" destId="{BA46D3F9-1A17-4131-B2EA-CC28BDDEED50}" srcOrd="0" destOrd="0" presId="urn:microsoft.com/office/officeart/2005/8/layout/vProcess5"/>
    <dgm:cxn modelId="{1E9054CB-0BCE-49A4-9BBE-5AA839AB2BBB}" type="presParOf" srcId="{A4D1FD76-40BD-44C1-A44D-C0A3CC574769}" destId="{5B0DB733-BE82-4864-8EE9-BBBE6BB733FD}" srcOrd="0" destOrd="0" presId="urn:microsoft.com/office/officeart/2005/8/layout/vProcess5"/>
    <dgm:cxn modelId="{86DCBA45-4580-4E18-BC9D-4EFF3C38E23A}" type="presParOf" srcId="{A4D1FD76-40BD-44C1-A44D-C0A3CC574769}" destId="{33D7A2C6-F511-483D-B67D-C8B2B31D626B}" srcOrd="1" destOrd="0" presId="urn:microsoft.com/office/officeart/2005/8/layout/vProcess5"/>
    <dgm:cxn modelId="{AA803AE4-CC4A-49C6-BF8B-531D06D05EE2}" type="presParOf" srcId="{A4D1FD76-40BD-44C1-A44D-C0A3CC574769}" destId="{9A785614-7F9F-4B3D-8D57-503310E4C76E}" srcOrd="2" destOrd="0" presId="urn:microsoft.com/office/officeart/2005/8/layout/vProcess5"/>
    <dgm:cxn modelId="{3206161F-D182-474C-8FD5-6BBADE2E5E04}" type="presParOf" srcId="{A4D1FD76-40BD-44C1-A44D-C0A3CC574769}" destId="{BA46D3F9-1A17-4131-B2EA-CC28BDDEED50}" srcOrd="3" destOrd="0" presId="urn:microsoft.com/office/officeart/2005/8/layout/vProcess5"/>
    <dgm:cxn modelId="{BB29B199-AC28-4D93-8B98-3EC61FE7E165}" type="presParOf" srcId="{A4D1FD76-40BD-44C1-A44D-C0A3CC574769}" destId="{2525F284-6B17-44A3-88B6-5508C376E0A0}" srcOrd="4" destOrd="0" presId="urn:microsoft.com/office/officeart/2005/8/layout/vProcess5"/>
    <dgm:cxn modelId="{FB2AAE39-A66E-42E9-99F2-EC453F0D2949}" type="presParOf" srcId="{A4D1FD76-40BD-44C1-A44D-C0A3CC574769}" destId="{0E6467C8-B484-4104-94A9-DF17BDEF27C3}" srcOrd="5" destOrd="0" presId="urn:microsoft.com/office/officeart/2005/8/layout/vProcess5"/>
    <dgm:cxn modelId="{74625F74-EA53-4508-B88B-7758B7E566B1}" type="presParOf" srcId="{A4D1FD76-40BD-44C1-A44D-C0A3CC574769}" destId="{A6BB330C-4E60-4A9D-B58A-C2CBE29575A9}" srcOrd="6" destOrd="0" presId="urn:microsoft.com/office/officeart/2005/8/layout/vProcess5"/>
    <dgm:cxn modelId="{9DEBF35A-AD06-483F-AE0B-1AA92B580A8C}" type="presParOf" srcId="{A4D1FD76-40BD-44C1-A44D-C0A3CC574769}" destId="{8BE22E01-F260-4477-9958-A6E81D6E21A8}" srcOrd="7" destOrd="0" presId="urn:microsoft.com/office/officeart/2005/8/layout/vProcess5"/>
    <dgm:cxn modelId="{CAD84658-8C07-4684-AE2C-41C95C4F2356}" type="presParOf" srcId="{A4D1FD76-40BD-44C1-A44D-C0A3CC574769}" destId="{6A083D7B-A0BE-4A66-ACFE-5494D768AF5C}" srcOrd="8" destOrd="0" presId="urn:microsoft.com/office/officeart/2005/8/layout/vProcess5"/>
    <dgm:cxn modelId="{CF5FC8FE-154E-491F-A143-28DDE284C368}" type="presParOf" srcId="{A4D1FD76-40BD-44C1-A44D-C0A3CC574769}" destId="{5D224BB6-F55B-49D5-A7F7-4DCEAF587B0F}" srcOrd="9" destOrd="0" presId="urn:microsoft.com/office/officeart/2005/8/layout/vProcess5"/>
    <dgm:cxn modelId="{F263E8EF-98DA-422D-8A8E-3AB1FAAE2335}" type="presParOf" srcId="{A4D1FD76-40BD-44C1-A44D-C0A3CC574769}" destId="{8FFD9282-AFF9-49CB-8694-01FE4B2D12C3}" srcOrd="10" destOrd="0" presId="urn:microsoft.com/office/officeart/2005/8/layout/vProcess5"/>
    <dgm:cxn modelId="{5C4A63A3-0953-4265-96FD-FC5D5C4BFD16}" type="presParOf" srcId="{A4D1FD76-40BD-44C1-A44D-C0A3CC574769}" destId="{9E3D3EAB-7FBB-4CBB-9BBC-51A157F3DEC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D7A2C6-F511-483D-B67D-C8B2B31D626B}">
      <dsp:nvSpPr>
        <dsp:cNvPr id="0" name=""/>
        <dsp:cNvSpPr/>
      </dsp:nvSpPr>
      <dsp:spPr>
        <a:xfrm>
          <a:off x="0" y="0"/>
          <a:ext cx="5999480" cy="1056132"/>
        </a:xfrm>
        <a:prstGeom prst="roundRect">
          <a:avLst>
            <a:gd name="adj" fmla="val 10000"/>
          </a:avLst>
        </a:prstGeom>
        <a:solidFill>
          <a:schemeClr val="lt1"/>
        </a:solidFill>
        <a:ln w="381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</a:rPr>
            <a:t>Повышение квалификации в системе непрерывного профессионального образования</a:t>
          </a:r>
          <a:r>
            <a:rPr lang="ru-RU" sz="2000" b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</a:rPr>
            <a:t> </a:t>
          </a:r>
          <a:endParaRPr lang="ru-RU" sz="2000" b="1" kern="1200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</a:endParaRPr>
        </a:p>
      </dsp:txBody>
      <dsp:txXfrm>
        <a:off x="30933" y="30933"/>
        <a:ext cx="4770588" cy="994266"/>
      </dsp:txXfrm>
    </dsp:sp>
    <dsp:sp modelId="{9A785614-7F9F-4B3D-8D57-503310E4C76E}">
      <dsp:nvSpPr>
        <dsp:cNvPr id="0" name=""/>
        <dsp:cNvSpPr/>
      </dsp:nvSpPr>
      <dsp:spPr>
        <a:xfrm>
          <a:off x="470179" y="1110784"/>
          <a:ext cx="5999480" cy="1056132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flat" cmpd="sng" algn="ctr">
          <a:solidFill>
            <a:srgbClr val="7030A0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Деятельность педагога в профессиональном сообществе</a:t>
          </a:r>
          <a:r>
            <a:rPr lang="ru-RU" sz="2000" b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 </a:t>
          </a:r>
          <a:endParaRPr lang="ru-RU" sz="2000" b="1" kern="1200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  <a:latin typeface="Calibri" pitchFamily="34" charset="0"/>
          </a:endParaRPr>
        </a:p>
      </dsp:txBody>
      <dsp:txXfrm>
        <a:off x="501112" y="1141717"/>
        <a:ext cx="4748671" cy="994266"/>
      </dsp:txXfrm>
    </dsp:sp>
    <dsp:sp modelId="{BA46D3F9-1A17-4131-B2EA-CC28BDDEED50}">
      <dsp:nvSpPr>
        <dsp:cNvPr id="0" name=""/>
        <dsp:cNvSpPr/>
      </dsp:nvSpPr>
      <dsp:spPr>
        <a:xfrm>
          <a:off x="1085545" y="2239460"/>
          <a:ext cx="5999480" cy="1056132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Участие в методической работе</a:t>
          </a:r>
          <a:r>
            <a:rPr lang="ru-RU" sz="2000" b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 </a:t>
          </a:r>
          <a:endParaRPr lang="ru-RU" sz="2000" b="1" kern="1200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  <a:latin typeface="Calibri" pitchFamily="34" charset="0"/>
          </a:endParaRPr>
        </a:p>
      </dsp:txBody>
      <dsp:txXfrm>
        <a:off x="1116478" y="2270393"/>
        <a:ext cx="4756171" cy="994265"/>
      </dsp:txXfrm>
    </dsp:sp>
    <dsp:sp modelId="{2525F284-6B17-44A3-88B6-5508C376E0A0}">
      <dsp:nvSpPr>
        <dsp:cNvPr id="0" name=""/>
        <dsp:cNvSpPr/>
      </dsp:nvSpPr>
      <dsp:spPr>
        <a:xfrm>
          <a:off x="1499869" y="3364323"/>
          <a:ext cx="5999480" cy="1056132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flat" cmpd="sng" algn="ctr">
          <a:solidFill>
            <a:srgbClr val="0000CC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Самообразование педагога</a:t>
          </a:r>
          <a:r>
            <a:rPr lang="ru-RU" sz="2000" b="1" kern="1200" cap="none" spc="0" dirty="0" smtClean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</a:rPr>
            <a:t> </a:t>
          </a:r>
          <a:endParaRPr lang="ru-RU" sz="2000" b="1" kern="1200" cap="none" spc="0" dirty="0">
            <a:ln w="10541" cmpd="sng">
              <a:solidFill>
                <a:schemeClr val="accent3">
                  <a:lumMod val="50000"/>
                </a:schemeClr>
              </a:solidFill>
              <a:prstDash val="solid"/>
            </a:ln>
            <a:solidFill>
              <a:schemeClr val="tx2">
                <a:lumMod val="60000"/>
                <a:lumOff val="40000"/>
              </a:schemeClr>
            </a:solidFill>
            <a:effectLst/>
            <a:latin typeface="Calibri" pitchFamily="34" charset="0"/>
          </a:endParaRPr>
        </a:p>
      </dsp:txBody>
      <dsp:txXfrm>
        <a:off x="1530802" y="3395256"/>
        <a:ext cx="4748671" cy="994266"/>
      </dsp:txXfrm>
    </dsp:sp>
    <dsp:sp modelId="{0E6467C8-B484-4104-94A9-DF17BDEF27C3}">
      <dsp:nvSpPr>
        <dsp:cNvPr id="0" name=""/>
        <dsp:cNvSpPr/>
      </dsp:nvSpPr>
      <dsp:spPr>
        <a:xfrm>
          <a:off x="5312994" y="808901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5467453" y="808901"/>
        <a:ext cx="377567" cy="516580"/>
      </dsp:txXfrm>
    </dsp:sp>
    <dsp:sp modelId="{A6BB330C-4E60-4A9D-B58A-C2CBE29575A9}">
      <dsp:nvSpPr>
        <dsp:cNvPr id="0" name=""/>
        <dsp:cNvSpPr/>
      </dsp:nvSpPr>
      <dsp:spPr>
        <a:xfrm>
          <a:off x="5815450" y="2057057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5969909" y="2057057"/>
        <a:ext cx="377567" cy="516580"/>
      </dsp:txXfrm>
    </dsp:sp>
    <dsp:sp modelId="{8BE22E01-F260-4477-9958-A6E81D6E21A8}">
      <dsp:nvSpPr>
        <dsp:cNvPr id="0" name=""/>
        <dsp:cNvSpPr/>
      </dsp:nvSpPr>
      <dsp:spPr>
        <a:xfrm>
          <a:off x="6310407" y="3305213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464866" y="3305213"/>
        <a:ext cx="377567" cy="516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A5FE0-F350-4848-AE15-1D35D2FE45CC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16B91-39D6-4226-A583-3C583C21CC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91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93988"/>
            <a:ext cx="7846640" cy="1470025"/>
          </a:xfrm>
        </p:spPr>
        <p:txBody>
          <a:bodyPr/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60040"/>
            <a:ext cx="7848872" cy="1340768"/>
          </a:xfrm>
        </p:spPr>
        <p:txBody>
          <a:bodyPr>
            <a:normAutofit/>
          </a:bodyPr>
          <a:lstStyle>
            <a:lvl1pPr marL="0" indent="0" algn="ctr">
              <a:buNone/>
              <a:defRPr lang="ru-RU" sz="3600" i="1" kern="1200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Fangsong Std R" pitchFamily="18" charset="-128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A261-48E9-404C-82C2-A62918F5FF08}" type="datetime1">
              <a:rPr lang="ru-RU" smtClean="0"/>
              <a:pPr>
                <a:defRPr/>
              </a:pPr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327EC-03D3-4336-8FB7-338458A4A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21017-DD35-4FE1-9EC2-4EF8C52F4700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DED10-6080-4CB4-9DC2-2A29366334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B5FDC-21ED-4EDF-98B3-D474A3E69A6F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B17C-7408-4392-9667-68CDF4B7AA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A43AB-B91E-4A74-9557-AFAF7A498E63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01A7C-285A-4508-A896-96CACF9EDC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3BC8-E772-4CF3-8E15-6D75621CDB0D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11939-8701-4E5D-90E7-9BE2833E2A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ACAC-F57A-486E-9850-1B33BC190114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9792-5C13-4029-9252-0249474E32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C81C-805F-4A56-AA10-9486BFC714E0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3CD5-A523-478B-8B9C-C87EFAC082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F3302-CEC0-43C6-9CE0-1446E10B7B7C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1091E-DCBA-435C-B716-F8EEF99D66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FA27-A025-4E8B-8346-38B7CD41987C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2436-4A24-4D26-89A8-10CAC79568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AB05A-C68D-4629-A478-E9C470969925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BC054-83F5-4E94-B8F9-EE2773D55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E6"/>
            </a:gs>
            <a:gs pos="50000">
              <a:schemeClr val="bg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 userDrawn="1"/>
        </p:nvSpPr>
        <p:spPr>
          <a:xfrm>
            <a:off x="468313" y="549275"/>
            <a:ext cx="8207375" cy="5543550"/>
          </a:xfrm>
          <a:prstGeom prst="roundRect">
            <a:avLst/>
          </a:prstGeom>
          <a:noFill/>
          <a:ln w="28575">
            <a:solidFill>
              <a:srgbClr val="4E4E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 userDrawn="1"/>
        </p:nvSpPr>
        <p:spPr>
          <a:xfrm>
            <a:off x="468313" y="260350"/>
            <a:ext cx="8207375" cy="1152525"/>
          </a:xfrm>
          <a:prstGeom prst="roundRect">
            <a:avLst/>
          </a:prstGeom>
          <a:solidFill>
            <a:srgbClr val="ADADD7"/>
          </a:solidFill>
          <a:ln w="28575">
            <a:solidFill>
              <a:srgbClr val="5555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74638"/>
            <a:ext cx="79216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611188" y="1844675"/>
            <a:ext cx="78486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Century" pitchFamily="18" charset="0"/>
                <a:cs typeface="+mn-cs"/>
              </a:defRPr>
            </a:lvl1pPr>
          </a:lstStyle>
          <a:p>
            <a:pPr>
              <a:defRPr/>
            </a:pPr>
            <a:fld id="{41A0E8FF-6F98-44B2-A5F9-8650918F670F}" type="datetime1">
              <a:rPr lang="ru-RU" smtClean="0"/>
              <a:pPr>
                <a:defRPr/>
              </a:pPr>
              <a:t>01.04.2025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Century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603157-093B-49D4-A8BD-07F1CFA23B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kern="1200">
          <a:solidFill>
            <a:srgbClr val="00007D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Adobe Fangsong Std R" pitchFamily="18" charset="-128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7D"/>
          </a:solidFill>
          <a:latin typeface="Arial" charset="0"/>
          <a:ea typeface="Adobe Fangsong Std R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remlin.ru/events/president/news/7398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C:\Users\IRO RT\Desktop\Безымянный.png"/>
          <p:cNvPicPr>
            <a:picLocks noChangeAspect="1" noChangeArrowheads="1"/>
          </p:cNvPicPr>
          <p:nvPr/>
        </p:nvPicPr>
        <p:blipFill>
          <a:blip r:embed="rId2"/>
          <a:srcRect l="15034" b="6717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652588" y="304800"/>
            <a:ext cx="487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b="1">
                <a:solidFill>
                  <a:srgbClr val="002060"/>
                </a:solidFill>
              </a:rPr>
              <a:t>Государственное автономное образовательное учреждение дополнительного профессионального образования «Институт развития образования РТ»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маршрут педагога </a:t>
            </a: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как </a:t>
            </a:r>
            <a:r>
              <a:rPr lang="ru-RU" sz="2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развития профессиональной </a:t>
            </a: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</a:t>
            </a: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 апреля 2025 г.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altLang="ru-RU" sz="1700" b="1" dirty="0" smtClean="0">
                <a:solidFill>
                  <a:srgbClr val="254061"/>
                </a:solidFill>
              </a:rPr>
              <a:t/>
            </a:r>
            <a:br>
              <a:rPr lang="ru-RU" altLang="ru-RU" sz="1700" b="1" dirty="0" smtClean="0">
                <a:solidFill>
                  <a:srgbClr val="254061"/>
                </a:solidFill>
              </a:rPr>
            </a:br>
            <a:r>
              <a:rPr lang="ru-RU" altLang="ru-RU" sz="1700" b="1" dirty="0" smtClean="0">
                <a:solidFill>
                  <a:srgbClr val="254061"/>
                </a:solidFill>
              </a:rPr>
              <a:t/>
            </a:r>
            <a:br>
              <a:rPr lang="ru-RU" altLang="ru-RU" sz="1700" b="1" dirty="0" smtClean="0">
                <a:solidFill>
                  <a:srgbClr val="254061"/>
                </a:solidFill>
              </a:rPr>
            </a:br>
            <a:r>
              <a:rPr lang="ru-RU" altLang="ru-RU" sz="1700" b="1" dirty="0" smtClean="0">
                <a:solidFill>
                  <a:srgbClr val="254061"/>
                </a:solidFill>
              </a:rPr>
              <a:t/>
            </a:r>
            <a:br>
              <a:rPr lang="ru-RU" altLang="ru-RU" sz="1700" b="1" dirty="0" smtClean="0">
                <a:solidFill>
                  <a:srgbClr val="254061"/>
                </a:solidFill>
              </a:rPr>
            </a:br>
            <a:r>
              <a:rPr lang="ru-RU" altLang="ru-RU" sz="1700" b="1" dirty="0" smtClean="0">
                <a:solidFill>
                  <a:srgbClr val="254061"/>
                </a:solidFill>
              </a:rPr>
              <a:t/>
            </a:r>
            <a:br>
              <a:rPr lang="ru-RU" altLang="ru-RU" sz="1700" b="1" dirty="0" smtClean="0">
                <a:solidFill>
                  <a:srgbClr val="254061"/>
                </a:solidFill>
              </a:rPr>
            </a:br>
            <a:r>
              <a:rPr lang="ru-RU" altLang="ru-RU" sz="2400" dirty="0" err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Г.Ч.Тахтамышевой</a:t>
            </a:r>
            <a:r>
              <a:rPr lang="ru-RU" altLang="ru-RU" sz="2400" dirty="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, ведущий научный сотрудник ЦРПП ГАОУ ДПО ИРО РТ, </a:t>
            </a:r>
            <a:r>
              <a:rPr lang="ru-RU" altLang="ru-RU" sz="2400" dirty="0" err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к.п.н</a:t>
            </a:r>
            <a:r>
              <a:rPr lang="ru-RU" altLang="ru-RU" sz="2400" dirty="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., доцент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91981" cy="1271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0" y="1387011"/>
            <a:ext cx="9144000" cy="6334982"/>
          </a:xfrm>
        </p:spPr>
        <p:txBody>
          <a:bodyPr/>
          <a:lstStyle/>
          <a:p>
            <a:pPr>
              <a:buNone/>
            </a:pP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 Равен о природе компетентности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может проявляться только в органическом единстве с ценностями человека, то есть при условии глубокой личностной заинтересованности человека в данном виде деятельности. Вот почему выявляя и оценивая компетентность педагога, предварительно следует определить степень ценности данной деятельности для аттестуемого,  а затем совокупность средств, с помощью которых субъект достигает определенного результата в данной области.</a:t>
            </a:r>
          </a:p>
          <a:p>
            <a:pPr>
              <a:buFontTx/>
              <a:buNone/>
            </a:pP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275843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smtClean="0">
                <a:solidFill>
                  <a:schemeClr val="tx1"/>
                </a:solidFill>
                <a:latin typeface="Calibri" panose="020F0502020204030204" pitchFamily="34" charset="0"/>
              </a:rPr>
              <a:t>Индивидуальный образовательный маршрут педагога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5257800"/>
          </a:xfrm>
        </p:spPr>
        <p:txBody>
          <a:bodyPr/>
          <a:lstStyle/>
          <a:p>
            <a:pPr indent="0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Представляет собой целенаправленно проектируемую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дифференцированную образовательную программу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обеспечивающую педагогу позиции субъекта выбора, разработки и реализации личной программы развития профессиональной компетентности при обеспечении научно-методического сопровождения его профессионального развития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.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00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latin typeface="Calibri" pitchFamily="34" charset="0"/>
              </a:rPr>
              <a:t>Основные направления проектирования ИОМ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212855"/>
              </p:ext>
            </p:extLst>
          </p:nvPr>
        </p:nvGraphicFramePr>
        <p:xfrm>
          <a:off x="1447800" y="17526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38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Меняйтесь раньше, чем Вас заставят это делать!</a:t>
            </a:r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1447800" y="1981200"/>
            <a:ext cx="7499350" cy="28956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latin typeface="Calibri" panose="020F0502020204030204" pitchFamily="34" charset="0"/>
              </a:rPr>
              <a:t>качество системы образования не может быть выше качества работающих в ней педагогов;</a:t>
            </a:r>
          </a:p>
          <a:p>
            <a:pPr eaLnBrk="1" hangingPunct="1"/>
            <a:r>
              <a:rPr lang="ru-RU" altLang="ru-RU" sz="2400" b="1" smtClean="0">
                <a:latin typeface="Calibri" panose="020F0502020204030204" pitchFamily="34" charset="0"/>
              </a:rPr>
              <a:t>профессиональный стандарт способствует повышению профессиональной подготовки педагога и необходимости постоянного профессионального роста; </a:t>
            </a:r>
          </a:p>
          <a:p>
            <a:pPr eaLnBrk="1" hangingPunct="1"/>
            <a:r>
              <a:rPr lang="ru-RU" altLang="ru-RU" sz="2400" b="1" smtClean="0">
                <a:latin typeface="Calibri" panose="020F0502020204030204" pitchFamily="34" charset="0"/>
              </a:rPr>
              <a:t> профессиональный стандарт  повышает ответственность педагога за результаты своего труда, а соответственно повышает качество образования.</a:t>
            </a:r>
          </a:p>
          <a:p>
            <a:pPr eaLnBrk="1" hangingPunct="1"/>
            <a:endParaRPr lang="ru-RU" altLang="ru-RU" sz="2000" b="1" smtClean="0"/>
          </a:p>
        </p:txBody>
      </p:sp>
    </p:spTree>
    <p:extLst>
      <p:ext uri="{BB962C8B-B14F-4D97-AF65-F5344CB8AC3E}">
        <p14:creationId xmlns:p14="http://schemas.microsoft.com/office/powerpoint/2010/main" val="211817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86" y="274638"/>
            <a:ext cx="8218714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b="1" i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8086" y="1417639"/>
            <a:ext cx="8033658" cy="430824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«Прошу правительство уделить самое пристальное внимание современной подготовке будущих учителей. От них во многом зависит будущее России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Послание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Федеральному Собранию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апреля 2021 года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0B17C-7408-4392-9667-68CDF4B7AAE2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0288" y="3205537"/>
            <a:ext cx="3708970" cy="2568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88" y="3205536"/>
            <a:ext cx="3708970" cy="257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Концепция  подготовки педагогических кадров в Российской Федерации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0B17C-7408-4392-9667-68CDF4B7AAE2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571946"/>
            <a:ext cx="63391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Целью Концепции </a:t>
            </a:r>
            <a:r>
              <a:rPr lang="ru-RU" dirty="0"/>
              <a:t>является совершенствование системы подготовки педагогических кадров в Российской Федерации в соответствии с национальными целями и задачами развития страны, современными направлениями научно-технологического развития и с учетом актуальной исследовательской повестки в сфере образования, актуального контекста развития общего образования для формирования возможностей самореализации и развития талантов у детей и молодежи, личностного роста, поддержки образовательно-воспитательного потенциала семьи, вхождения Российской Федерации в число 10 лучших стран мира по качеству общего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2815303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559" y="212993"/>
            <a:ext cx="7921625" cy="1143000"/>
          </a:xfrm>
        </p:spPr>
        <p:txBody>
          <a:bodyPr/>
          <a:lstStyle/>
          <a:p>
            <a:r>
              <a:rPr lang="ru-RU" dirty="0" smtClean="0"/>
              <a:t>Основные задачи концепции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459792-5C13-4029-9252-0249474E329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7680" y="1469205"/>
            <a:ext cx="8199119" cy="46024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50" b="1" dirty="0">
                <a:solidFill>
                  <a:srgbClr val="212121"/>
                </a:solidFill>
                <a:latin typeface="Arimo"/>
              </a:rPr>
              <a:t>1. Обеспечение единых подходов к осуществлению предметной, </a:t>
            </a:r>
            <a:r>
              <a:rPr lang="ru-RU" sz="1050" dirty="0">
                <a:solidFill>
                  <a:srgbClr val="212121"/>
                </a:solidFill>
                <a:latin typeface="Arimo"/>
              </a:rPr>
              <a:t>методической и психолого-педагогической подготовки будущих учителей. 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>
                <a:solidFill>
                  <a:srgbClr val="212121"/>
                </a:solidFill>
                <a:latin typeface="Arimo"/>
              </a:rPr>
              <a:t>2. Разработка требований к базовой части содержания педагогического образования, его результатам и условиям реализации. 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050" b="1" dirty="0">
                <a:solidFill>
                  <a:srgbClr val="212121"/>
                </a:solidFill>
                <a:latin typeface="Arimo"/>
              </a:rPr>
              <a:t>3. Обеспечение единых подходов к процессу воспитания и результатам формирования социальной ответственности личности, гуманитарных, духовно-нравственных и гражданско-патриотических ценностей педагогического образования, а также к процессу подготовки педагога к осуществлению воспитательной деятельности, поддержки образовательно-воспитательного потенциала семьи. </a:t>
            </a:r>
            <a:r>
              <a:rPr lang="ru-RU" sz="1050" b="1" dirty="0"/>
              <a:t/>
            </a:r>
            <a:br>
              <a:rPr lang="ru-RU" sz="1050" b="1" dirty="0"/>
            </a:br>
            <a:r>
              <a:rPr lang="ru-RU" sz="1050" dirty="0">
                <a:solidFill>
                  <a:srgbClr val="212121"/>
                </a:solidFill>
                <a:latin typeface="Arimo"/>
              </a:rPr>
              <a:t>4. Совершенствование системы оценки качества подготовки педагогических кадров. 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050" b="1" dirty="0">
                <a:solidFill>
                  <a:srgbClr val="212121"/>
                </a:solidFill>
                <a:latin typeface="Arimo"/>
              </a:rPr>
              <a:t>5. Развитие кадрового потенциала образовательных организаций, реализующих программы подготовки педагогических кадров. </a:t>
            </a:r>
            <a:r>
              <a:rPr lang="ru-RU" sz="1050" b="1" dirty="0"/>
              <a:t/>
            </a:r>
            <a:br>
              <a:rPr lang="ru-RU" sz="1050" b="1" dirty="0"/>
            </a:br>
            <a:r>
              <a:rPr lang="ru-RU" sz="1050" b="1" dirty="0">
                <a:solidFill>
                  <a:srgbClr val="212121"/>
                </a:solidFill>
                <a:latin typeface="Arimo"/>
              </a:rPr>
              <a:t>6. Внедрение системы мер по выявлению, отбору и сопровождению педагогически одаренной молодежи, включая реализацию программ дополнительного предпрофессионального развития и программ профессиональной ориентации школьников, ориентированных на педагогические профессии.</a:t>
            </a:r>
            <a:r>
              <a:rPr lang="ru-RU" sz="1050" b="1" dirty="0"/>
              <a:t/>
            </a:r>
            <a:br>
              <a:rPr lang="ru-RU" sz="1050" b="1" dirty="0"/>
            </a:br>
            <a:r>
              <a:rPr lang="ru-RU" sz="1050" dirty="0">
                <a:solidFill>
                  <a:srgbClr val="212121"/>
                </a:solidFill>
                <a:latin typeface="Arimo"/>
              </a:rPr>
              <a:t>7</a:t>
            </a:r>
            <a:r>
              <a:rPr lang="ru-RU" sz="1050" b="1" dirty="0">
                <a:solidFill>
                  <a:srgbClr val="212121"/>
                </a:solidFill>
                <a:latin typeface="Arimo"/>
              </a:rPr>
              <a:t>. Привлечение к обучению по педагогическим направлениям подготовки студентов и специалистов из разных сфер, расширение подготовки по дополнительным педагогическим квалификациям с учетом запросов динамично меняющейся системы общего и дополнительного образования детей. </a:t>
            </a:r>
            <a:r>
              <a:rPr lang="ru-RU" sz="1050" b="1" dirty="0"/>
              <a:t/>
            </a:r>
            <a:br>
              <a:rPr lang="ru-RU" sz="1050" b="1" dirty="0"/>
            </a:br>
            <a:r>
              <a:rPr lang="ru-RU" sz="1050" dirty="0">
                <a:solidFill>
                  <a:srgbClr val="212121"/>
                </a:solidFill>
                <a:latin typeface="Arimo"/>
              </a:rPr>
              <a:t>8. Обеспечение включенности образовательных организаций, реализующих программы подготовки педагогических кадров, в федеральную и региональную образовательную повестку, привлечение потенциальных работодателей, включая региональные системы образования, в систему подготовки педагогических кадров. 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>
                <a:solidFill>
                  <a:srgbClr val="212121"/>
                </a:solidFill>
                <a:latin typeface="Arimo"/>
              </a:rPr>
              <a:t>9. Включение системы подготовки педагогических кадров в решение проблем цифровой трансформации экономики и общественной жизни. 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>
                <a:solidFill>
                  <a:srgbClr val="212121"/>
                </a:solidFill>
                <a:latin typeface="Arimo"/>
              </a:rPr>
              <a:t>10. Повышение статуса русского языка и литературы в программах подготовки педагогических кадров, обеспечение развития языковых практик на русском языке.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51888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Из указа "О </a:t>
            </a:r>
            <a:r>
              <a:rPr lang="ru-RU" sz="1800" b="1" dirty="0"/>
              <a:t>национальных целях развития Российской Федерации на период до 2030 года и на перспективу до 2036 </a:t>
            </a:r>
            <a:r>
              <a:rPr lang="ru-RU" sz="1800" b="1" dirty="0" smtClean="0"/>
              <a:t>года".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/>
              <a:t>Президент России Владимир Путин поручил сформировать в стране к 2030 году </a:t>
            </a:r>
            <a:r>
              <a:rPr lang="ru-RU" sz="1600" b="1" dirty="0"/>
              <a:t>систему профессионального развития педагогов всех уровней с ежегодным профессиональным обучением не менее 10% работников сферы, следует из подписанного указа </a:t>
            </a:r>
            <a:r>
              <a:rPr lang="ru-RU" sz="1600" dirty="0"/>
              <a:t>"О национальных целях развития Российской Федерации на период до 2030 года и на перспективу до 2036 года", опубликованного на </a:t>
            </a:r>
            <a:r>
              <a:rPr lang="ru-RU" sz="1600" dirty="0">
                <a:hlinkClick r:id="rId2"/>
              </a:rPr>
              <a:t>сайте </a:t>
            </a:r>
            <a:r>
              <a:rPr lang="ru-RU" sz="1600" dirty="0"/>
              <a:t>Кремля.</a:t>
            </a:r>
          </a:p>
          <a:p>
            <a:r>
              <a:rPr lang="ru-RU" sz="1600" dirty="0"/>
              <a:t>"Установить следующие целевые показатели и задачи, выполнение которых характеризует достижение национальной цели "Реализация потенциала каждого человека, развитие его талантов, воспитание патриотичной и социально ответственной личности": </a:t>
            </a:r>
            <a:r>
              <a:rPr lang="ru-RU" sz="1600" b="1" dirty="0"/>
              <a:t>формирование к 2030 году современной системы профессионального развития педагогических работников ..., предусматривающей ежегодное дополнительное профессиональное образование на основе актуализированных профессиональных стандартов не менее чем 10 процентов педагогических работников", - говорится в тексте указа.</a:t>
            </a:r>
          </a:p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0B17C-7408-4392-9667-68CDF4B7AAE2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037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Индивидуальный образовательный маршрут педагога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459792-5C13-4029-9252-0249474E329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73996" y="1864564"/>
            <a:ext cx="6842588" cy="257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Отличительные особенности педагога дополнительного образования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Компетенции и компетентности.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Профессиональные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компетенции педагога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Специфика работы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образовательный маршрут педагога: от разработки до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(формы и модели)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4948" y="4561727"/>
            <a:ext cx="7417942" cy="1325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замечательные идеи и начинания в системе образования могут быть не реализованы из-за отсутствия профессионализма и низкой компетентности педагога.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39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14313" y="110251"/>
            <a:ext cx="8929687" cy="1154112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КОДЕКС РОССИЙСКОЙ ФЕДЕРАЦИИ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 от 30 декабря 2001 г. № 197-ФЗ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(Контрольный текст на 2 мая 2015 г.)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34256" y="1520575"/>
            <a:ext cx="8116584" cy="5337425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195.1. Понятия, профессионального стандарта,  квалификации работника</a:t>
            </a:r>
          </a:p>
          <a:p>
            <a:pPr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работника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знаний, умений, профессиональных навыков и опыта работы работника.</a:t>
            </a:r>
          </a:p>
          <a:p>
            <a:pPr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характеристика квалификации, необходимой работнику для осуществления определенного вида профессиональной деятельности, в том числе выполнения определенной трудовой функции.</a:t>
            </a:r>
          </a:p>
          <a:p>
            <a:pPr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 –</a:t>
            </a:r>
            <a:r>
              <a:rPr lang="ru-RU" altLang="ru-RU" sz="2000" dirty="0" smtClean="0"/>
              <a:t>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круг вопросов, в которых кто-нибудь хорошо осведомлен, круг чьих-нибудь полномочий, прав.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новообразование субъекта деятельности, формирующееся в процессе профессиональной подготовки, представляющее собой системное проявление знаний, умений, способностей и личностных качеств, позволяющие успешно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задачи-функции,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сущность 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деятельности (ПД).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83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компетенции и компетентности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417639"/>
            <a:ext cx="8075612" cy="4438631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Таким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задачи-функции,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с деятельностью, которые кто-то может успешно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решать, а кто-то нет. 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омпетентность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относится к субъекту деятельности. Это приобретение личности, благодаря которому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решать конкретные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задачи, исполнять трудовые действия.</a:t>
            </a:r>
          </a:p>
          <a:p>
            <a:pPr>
              <a:buFontTx/>
              <a:buNone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качестве структурных компонентов входят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знания, умения, навыки, а также личностные качества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(инициативность, целеустремленность, способность к целеполаганию, ответственность, толерантность и пр.), способы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адаптации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(умение работать в команде и вне ее), </a:t>
            </a: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критически мыслить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профессиональной деятельности в избранной сфере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Лишь в совокупности эти компоненты формируют поведенческие модели, и соответственн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человека в решении поставленных перед ним задач.</a:t>
            </a:r>
            <a:r>
              <a:rPr lang="ru-RU" altLang="ru-RU" sz="1800" dirty="0"/>
              <a:t/>
            </a:r>
            <a:br>
              <a:rPr lang="ru-RU" altLang="ru-RU" sz="1800" dirty="0"/>
            </a:br>
            <a:r>
              <a:rPr lang="ru-RU" altLang="ru-RU" sz="1600" dirty="0"/>
              <a:t/>
            </a:r>
            <a:br>
              <a:rPr lang="ru-RU" altLang="ru-RU" sz="1600" dirty="0"/>
            </a:b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0B17C-7408-4392-9667-68CDF4B7AAE2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258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Джон Равен о природе компетентности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417639"/>
            <a:ext cx="8075612" cy="43164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компетентности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проявляться только в органическом единстве с ценностями человека, то есть при условии глубокой личностной заинтересованности человека в данном виде деятельности. Вот почему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выявляя и оценивая компетентность педагога, предварительно следует определить степень ценности данной деятельности для аттестуемого,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совокупность средств, с помощью которых субъект достигает определенного результата в данной области.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0B17C-7408-4392-9667-68CDF4B7AAE2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938859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4518</TotalTime>
  <Words>707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Adobe Fangsong Std R</vt:lpstr>
      <vt:lpstr>Arial</vt:lpstr>
      <vt:lpstr>Arimo</vt:lpstr>
      <vt:lpstr>Calibri</vt:lpstr>
      <vt:lpstr>Century</vt:lpstr>
      <vt:lpstr>Times New Roman</vt:lpstr>
      <vt:lpstr>Wingdings 2</vt:lpstr>
      <vt:lpstr>Презентация1</vt:lpstr>
      <vt:lpstr>Индивидуальный образовательный маршрут педагога дополнительного образования как средство развития профессиональной компетентности 8 апреля 2025 г.     Г.Ч.Тахтамышевой, ведущий научный сотрудник ЦРПП ГАОУ ДПО ИРО РТ, к.п.н., доцент</vt:lpstr>
      <vt:lpstr> </vt:lpstr>
      <vt:lpstr>Концепция  подготовки педагогических кадров в Российской Федерации</vt:lpstr>
      <vt:lpstr>Основные задачи концепции</vt:lpstr>
      <vt:lpstr>Из указа "О национальных целях развития Российской Федерации на период до 2030 года и на перспективу до 2036 года".</vt:lpstr>
      <vt:lpstr>Индивидуальный образовательный маршрут педагога</vt:lpstr>
      <vt:lpstr>  ТРУДОВОЙ КОДЕКС РОССИЙСКОЙ ФЕДЕРАЦИИ Федеральный закон  от 30 декабря 2001 г. № 197-ФЗ (Контрольный текст на 2 мая 2015 г.) </vt:lpstr>
      <vt:lpstr>О компетенции и компетентности</vt:lpstr>
      <vt:lpstr>Джон Равен о природе компетентности</vt:lpstr>
      <vt:lpstr>Презентация PowerPoint</vt:lpstr>
      <vt:lpstr>Индивидуальный образовательный маршрут педагога</vt:lpstr>
      <vt:lpstr>Основные направления проектирования ИОМ</vt:lpstr>
      <vt:lpstr>Меняйтесь раньше, чем Вас заставят это делать!</vt:lpstr>
    </vt:vector>
  </TitlesOfParts>
  <Company>prosw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образовательных достижений</dc:title>
  <dc:creator>Vabramova</dc:creator>
  <cp:lastModifiedBy>Gulnar</cp:lastModifiedBy>
  <cp:revision>347</cp:revision>
  <dcterms:created xsi:type="dcterms:W3CDTF">2012-06-27T06:59:30Z</dcterms:created>
  <dcterms:modified xsi:type="dcterms:W3CDTF">2025-04-01T17:57:57Z</dcterms:modified>
</cp:coreProperties>
</file>