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58" r:id="rId4"/>
    <p:sldId id="260" r:id="rId5"/>
    <p:sldId id="264" r:id="rId6"/>
    <p:sldId id="265" r:id="rId7"/>
    <p:sldId id="270" r:id="rId8"/>
    <p:sldId id="266" r:id="rId9"/>
    <p:sldId id="279" r:id="rId10"/>
    <p:sldId id="271" r:id="rId11"/>
    <p:sldId id="291" r:id="rId12"/>
    <p:sldId id="292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60" d="100"/>
          <a:sy n="60" d="100"/>
        </p:scale>
        <p:origin x="2436" y="1086"/>
      </p:cViewPr>
      <p:guideLst>
        <p:guide orient="horz" pos="2183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C6DB54-3D8A-410B-B756-87F28011DF11}" type="doc">
      <dgm:prSet loTypeId="urn:microsoft.com/office/officeart/2005/8/layout/venn3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AC38096-56B5-4729-B9B0-4BFE428058D1}">
      <dgm:prSet custT="1"/>
      <dgm:spPr/>
      <dgm:t>
        <a:bodyPr/>
        <a:lstStyle/>
        <a:p>
          <a:pPr rtl="0"/>
          <a:r>
            <a:rPr lang="ru-RU" sz="1950" dirty="0" smtClean="0"/>
            <a:t>Систематизация </a:t>
          </a:r>
          <a:r>
            <a:rPr lang="ru-RU" sz="2000" dirty="0" smtClean="0"/>
            <a:t>и совершенствование системы методического сопровождения педагогов в ОО</a:t>
          </a:r>
          <a:endParaRPr lang="ru-RU" sz="2000" dirty="0"/>
        </a:p>
      </dgm:t>
    </dgm:pt>
    <dgm:pt modelId="{ACB06DB7-AADA-40D9-9D60-ACB89EABC8E4}" type="parTrans" cxnId="{F2E07C1C-CD18-4A91-87B9-A0696AABF256}">
      <dgm:prSet/>
      <dgm:spPr/>
      <dgm:t>
        <a:bodyPr/>
        <a:lstStyle/>
        <a:p>
          <a:endParaRPr lang="ru-RU"/>
        </a:p>
      </dgm:t>
    </dgm:pt>
    <dgm:pt modelId="{54952209-AF69-4A04-B471-097A98842FD1}" type="sibTrans" cxnId="{F2E07C1C-CD18-4A91-87B9-A0696AABF256}">
      <dgm:prSet/>
      <dgm:spPr/>
      <dgm:t>
        <a:bodyPr/>
        <a:lstStyle/>
        <a:p>
          <a:endParaRPr lang="ru-RU"/>
        </a:p>
      </dgm:t>
    </dgm:pt>
    <dgm:pt modelId="{CDE8CB26-24EC-4B9D-A7AB-F23954CF6A31}">
      <dgm:prSet custT="1"/>
      <dgm:spPr/>
      <dgm:t>
        <a:bodyPr/>
        <a:lstStyle/>
        <a:p>
          <a:pPr rtl="0"/>
          <a:r>
            <a:rPr lang="ru-RU" sz="2000" dirty="0" smtClean="0"/>
            <a:t>Выстраивание эффективного взаимодействия с педагогами по развитию профессионального роста педагогических кадров</a:t>
          </a:r>
          <a:endParaRPr lang="ru-RU" sz="2000" dirty="0"/>
        </a:p>
      </dgm:t>
    </dgm:pt>
    <dgm:pt modelId="{ED31599E-2065-491C-9DEC-1BB409F52E96}" type="parTrans" cxnId="{03465F97-7959-4080-BFB8-97E9031F77D4}">
      <dgm:prSet/>
      <dgm:spPr/>
      <dgm:t>
        <a:bodyPr/>
        <a:lstStyle/>
        <a:p>
          <a:endParaRPr lang="ru-RU"/>
        </a:p>
      </dgm:t>
    </dgm:pt>
    <dgm:pt modelId="{A0953E5A-FF27-417B-B11D-131DF001B486}" type="sibTrans" cxnId="{03465F97-7959-4080-BFB8-97E9031F77D4}">
      <dgm:prSet/>
      <dgm:spPr/>
      <dgm:t>
        <a:bodyPr/>
        <a:lstStyle/>
        <a:p>
          <a:endParaRPr lang="ru-RU"/>
        </a:p>
      </dgm:t>
    </dgm:pt>
    <dgm:pt modelId="{F4E01FE8-E20A-4742-BBA6-C5AEE30B83F0}">
      <dgm:prSet custT="1"/>
      <dgm:spPr/>
      <dgm:t>
        <a:bodyPr/>
        <a:lstStyle/>
        <a:p>
          <a:pPr rtl="0"/>
          <a:r>
            <a:rPr lang="ru-RU" sz="2000" dirty="0" smtClean="0"/>
            <a:t>Повышение мотивации педагогов к саморазвитию и творчеству, совершенствование качества образовательного процесса</a:t>
          </a:r>
          <a:endParaRPr lang="ru-RU" sz="2000" dirty="0"/>
        </a:p>
      </dgm:t>
    </dgm:pt>
    <dgm:pt modelId="{08BF2377-63C1-4E36-9A5A-EDD95BE45098}" type="parTrans" cxnId="{2B3F8124-7978-4717-A9F1-A46D4C039888}">
      <dgm:prSet/>
      <dgm:spPr/>
      <dgm:t>
        <a:bodyPr/>
        <a:lstStyle/>
        <a:p>
          <a:endParaRPr lang="ru-RU"/>
        </a:p>
      </dgm:t>
    </dgm:pt>
    <dgm:pt modelId="{72186C54-59F8-4248-A97C-93D52DFBEFCC}" type="sibTrans" cxnId="{2B3F8124-7978-4717-A9F1-A46D4C039888}">
      <dgm:prSet/>
      <dgm:spPr/>
      <dgm:t>
        <a:bodyPr/>
        <a:lstStyle/>
        <a:p>
          <a:endParaRPr lang="ru-RU"/>
        </a:p>
      </dgm:t>
    </dgm:pt>
    <dgm:pt modelId="{12836171-C5F5-427D-BE5F-660E3E7D32EB}">
      <dgm:prSet custT="1"/>
      <dgm:spPr/>
      <dgm:t>
        <a:bodyPr/>
        <a:lstStyle/>
        <a:p>
          <a:pPr rtl="0"/>
          <a:r>
            <a:rPr lang="ru-RU" sz="2000" dirty="0" smtClean="0"/>
            <a:t>Повышение качества образовательных результатов обучающихся</a:t>
          </a:r>
          <a:endParaRPr lang="ru-RU" sz="2000" dirty="0"/>
        </a:p>
      </dgm:t>
    </dgm:pt>
    <dgm:pt modelId="{8D294157-9328-46C2-8C2D-E7542A8E2E96}" type="parTrans" cxnId="{33127CE9-D394-44DF-AF76-1B0B46288DCE}">
      <dgm:prSet/>
      <dgm:spPr/>
      <dgm:t>
        <a:bodyPr/>
        <a:lstStyle/>
        <a:p>
          <a:endParaRPr lang="ru-RU"/>
        </a:p>
      </dgm:t>
    </dgm:pt>
    <dgm:pt modelId="{561F1EE6-C25E-4A6F-AAD4-1DFCE1A05029}" type="sibTrans" cxnId="{33127CE9-D394-44DF-AF76-1B0B46288DCE}">
      <dgm:prSet/>
      <dgm:spPr/>
      <dgm:t>
        <a:bodyPr/>
        <a:lstStyle/>
        <a:p>
          <a:endParaRPr lang="ru-RU"/>
        </a:p>
      </dgm:t>
    </dgm:pt>
    <dgm:pt modelId="{C3B7FA41-8079-494C-9E34-87F7FB3BEF60}">
      <dgm:prSet custT="1"/>
      <dgm:spPr/>
      <dgm:t>
        <a:bodyPr/>
        <a:lstStyle/>
        <a:p>
          <a:pPr rtl="0"/>
          <a:r>
            <a:rPr lang="ru-RU" sz="2000" dirty="0" smtClean="0"/>
            <a:t>Повышение </a:t>
          </a:r>
          <a:r>
            <a:rPr lang="ru-RU" sz="2000" dirty="0" smtClean="0"/>
            <a:t>эффективности </a:t>
          </a:r>
          <a:r>
            <a:rPr lang="ru-RU" sz="2000" dirty="0" smtClean="0"/>
            <a:t>деятельности организации</a:t>
          </a:r>
        </a:p>
      </dgm:t>
    </dgm:pt>
    <dgm:pt modelId="{8FA70DA3-89F9-4172-BC91-99681AAD5978}" type="parTrans" cxnId="{7788B848-E616-4577-9CBA-07B38F034650}">
      <dgm:prSet/>
      <dgm:spPr/>
      <dgm:t>
        <a:bodyPr/>
        <a:lstStyle/>
        <a:p>
          <a:endParaRPr lang="ru-RU"/>
        </a:p>
      </dgm:t>
    </dgm:pt>
    <dgm:pt modelId="{DB91CA84-25A7-42B7-83A6-7D52CE3FB7B4}" type="sibTrans" cxnId="{7788B848-E616-4577-9CBA-07B38F034650}">
      <dgm:prSet/>
      <dgm:spPr/>
      <dgm:t>
        <a:bodyPr/>
        <a:lstStyle/>
        <a:p>
          <a:endParaRPr lang="ru-RU"/>
        </a:p>
      </dgm:t>
    </dgm:pt>
    <dgm:pt modelId="{649BBA11-8177-4709-B813-5C6A8BE835FE}" type="pres">
      <dgm:prSet presAssocID="{C0C6DB54-3D8A-410B-B756-87F28011DF1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04FA8E-8BA8-4EDD-9E4C-C04D77967895}" type="pres">
      <dgm:prSet presAssocID="{AAC38096-56B5-4729-B9B0-4BFE428058D1}" presName="Name5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F00EF-0233-431C-81DA-DE0FB0CF37D1}" type="pres">
      <dgm:prSet presAssocID="{54952209-AF69-4A04-B471-097A98842FD1}" presName="space" presStyleCnt="0"/>
      <dgm:spPr/>
    </dgm:pt>
    <dgm:pt modelId="{302B4B13-1F15-4682-B40A-4FAEB1AC50F8}" type="pres">
      <dgm:prSet presAssocID="{CDE8CB26-24EC-4B9D-A7AB-F23954CF6A31}" presName="Name5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5860C3-22F6-42DD-AB55-D769464593E3}" type="pres">
      <dgm:prSet presAssocID="{A0953E5A-FF27-417B-B11D-131DF001B486}" presName="space" presStyleCnt="0"/>
      <dgm:spPr/>
    </dgm:pt>
    <dgm:pt modelId="{A07B6A13-1C74-4765-A4F5-9928C8E51B32}" type="pres">
      <dgm:prSet presAssocID="{F4E01FE8-E20A-4742-BBA6-C5AEE30B83F0}" presName="Name5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F3E17-98B9-4C29-8007-D2ABEBFD3C6B}" type="pres">
      <dgm:prSet presAssocID="{72186C54-59F8-4248-A97C-93D52DFBEFCC}" presName="space" presStyleCnt="0"/>
      <dgm:spPr/>
    </dgm:pt>
    <dgm:pt modelId="{7AB73A5B-A1B0-42EB-863B-0633918A86EA}" type="pres">
      <dgm:prSet presAssocID="{12836171-C5F5-427D-BE5F-660E3E7D32EB}" presName="Name5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C7ADD-82BE-4016-9131-0DC8FF306333}" type="pres">
      <dgm:prSet presAssocID="{561F1EE6-C25E-4A6F-AAD4-1DFCE1A05029}" presName="space" presStyleCnt="0"/>
      <dgm:spPr/>
    </dgm:pt>
    <dgm:pt modelId="{9D93FBF8-CD56-45EF-A2FC-14F3DDC55730}" type="pres">
      <dgm:prSet presAssocID="{C3B7FA41-8079-494C-9E34-87F7FB3BEF60}" presName="Nam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081788-70F1-409D-A42F-3CF41E589335}" type="presOf" srcId="{12836171-C5F5-427D-BE5F-660E3E7D32EB}" destId="{7AB73A5B-A1B0-42EB-863B-0633918A86EA}" srcOrd="0" destOrd="0" presId="urn:microsoft.com/office/officeart/2005/8/layout/venn3"/>
    <dgm:cxn modelId="{7788B848-E616-4577-9CBA-07B38F034650}" srcId="{C0C6DB54-3D8A-410B-B756-87F28011DF11}" destId="{C3B7FA41-8079-494C-9E34-87F7FB3BEF60}" srcOrd="4" destOrd="0" parTransId="{8FA70DA3-89F9-4172-BC91-99681AAD5978}" sibTransId="{DB91CA84-25A7-42B7-83A6-7D52CE3FB7B4}"/>
    <dgm:cxn modelId="{CD12E483-1AF7-4D1A-9A8E-E18600FDB5EF}" type="presOf" srcId="{CDE8CB26-24EC-4B9D-A7AB-F23954CF6A31}" destId="{302B4B13-1F15-4682-B40A-4FAEB1AC50F8}" srcOrd="0" destOrd="0" presId="urn:microsoft.com/office/officeart/2005/8/layout/venn3"/>
    <dgm:cxn modelId="{02A741AD-7F08-4527-8800-F04BBE520DE3}" type="presOf" srcId="{F4E01FE8-E20A-4742-BBA6-C5AEE30B83F0}" destId="{A07B6A13-1C74-4765-A4F5-9928C8E51B32}" srcOrd="0" destOrd="0" presId="urn:microsoft.com/office/officeart/2005/8/layout/venn3"/>
    <dgm:cxn modelId="{D90B5224-F570-4D4F-B224-F9FC241850B3}" type="presOf" srcId="{AAC38096-56B5-4729-B9B0-4BFE428058D1}" destId="{D204FA8E-8BA8-4EDD-9E4C-C04D77967895}" srcOrd="0" destOrd="0" presId="urn:microsoft.com/office/officeart/2005/8/layout/venn3"/>
    <dgm:cxn modelId="{03465F97-7959-4080-BFB8-97E9031F77D4}" srcId="{C0C6DB54-3D8A-410B-B756-87F28011DF11}" destId="{CDE8CB26-24EC-4B9D-A7AB-F23954CF6A31}" srcOrd="1" destOrd="0" parTransId="{ED31599E-2065-491C-9DEC-1BB409F52E96}" sibTransId="{A0953E5A-FF27-417B-B11D-131DF001B486}"/>
    <dgm:cxn modelId="{D977590A-2998-4127-9ACC-0BE626F48C1D}" type="presOf" srcId="{C3B7FA41-8079-494C-9E34-87F7FB3BEF60}" destId="{9D93FBF8-CD56-45EF-A2FC-14F3DDC55730}" srcOrd="0" destOrd="0" presId="urn:microsoft.com/office/officeart/2005/8/layout/venn3"/>
    <dgm:cxn modelId="{33127CE9-D394-44DF-AF76-1B0B46288DCE}" srcId="{C0C6DB54-3D8A-410B-B756-87F28011DF11}" destId="{12836171-C5F5-427D-BE5F-660E3E7D32EB}" srcOrd="3" destOrd="0" parTransId="{8D294157-9328-46C2-8C2D-E7542A8E2E96}" sibTransId="{561F1EE6-C25E-4A6F-AAD4-1DFCE1A05029}"/>
    <dgm:cxn modelId="{F2E07C1C-CD18-4A91-87B9-A0696AABF256}" srcId="{C0C6DB54-3D8A-410B-B756-87F28011DF11}" destId="{AAC38096-56B5-4729-B9B0-4BFE428058D1}" srcOrd="0" destOrd="0" parTransId="{ACB06DB7-AADA-40D9-9D60-ACB89EABC8E4}" sibTransId="{54952209-AF69-4A04-B471-097A98842FD1}"/>
    <dgm:cxn modelId="{D1723A08-9763-4143-9D42-CE3A638003CD}" type="presOf" srcId="{C0C6DB54-3D8A-410B-B756-87F28011DF11}" destId="{649BBA11-8177-4709-B813-5C6A8BE835FE}" srcOrd="0" destOrd="0" presId="urn:microsoft.com/office/officeart/2005/8/layout/venn3"/>
    <dgm:cxn modelId="{2B3F8124-7978-4717-A9F1-A46D4C039888}" srcId="{C0C6DB54-3D8A-410B-B756-87F28011DF11}" destId="{F4E01FE8-E20A-4742-BBA6-C5AEE30B83F0}" srcOrd="2" destOrd="0" parTransId="{08BF2377-63C1-4E36-9A5A-EDD95BE45098}" sibTransId="{72186C54-59F8-4248-A97C-93D52DFBEFCC}"/>
    <dgm:cxn modelId="{94BBD63A-8450-451C-A75A-73EA4B64175C}" type="presParOf" srcId="{649BBA11-8177-4709-B813-5C6A8BE835FE}" destId="{D204FA8E-8BA8-4EDD-9E4C-C04D77967895}" srcOrd="0" destOrd="0" presId="urn:microsoft.com/office/officeart/2005/8/layout/venn3"/>
    <dgm:cxn modelId="{9E7D8387-6BD6-4E74-9C20-B62613D495F2}" type="presParOf" srcId="{649BBA11-8177-4709-B813-5C6A8BE835FE}" destId="{4A6F00EF-0233-431C-81DA-DE0FB0CF37D1}" srcOrd="1" destOrd="0" presId="urn:microsoft.com/office/officeart/2005/8/layout/venn3"/>
    <dgm:cxn modelId="{C8FAB329-B2A9-4C50-AD69-69094B370AA4}" type="presParOf" srcId="{649BBA11-8177-4709-B813-5C6A8BE835FE}" destId="{302B4B13-1F15-4682-B40A-4FAEB1AC50F8}" srcOrd="2" destOrd="0" presId="urn:microsoft.com/office/officeart/2005/8/layout/venn3"/>
    <dgm:cxn modelId="{0EB5EF9D-4778-4343-AC02-D8A71C0855CE}" type="presParOf" srcId="{649BBA11-8177-4709-B813-5C6A8BE835FE}" destId="{5E5860C3-22F6-42DD-AB55-D769464593E3}" srcOrd="3" destOrd="0" presId="urn:microsoft.com/office/officeart/2005/8/layout/venn3"/>
    <dgm:cxn modelId="{D45B5F7E-878E-495E-8041-16B4E722C11B}" type="presParOf" srcId="{649BBA11-8177-4709-B813-5C6A8BE835FE}" destId="{A07B6A13-1C74-4765-A4F5-9928C8E51B32}" srcOrd="4" destOrd="0" presId="urn:microsoft.com/office/officeart/2005/8/layout/venn3"/>
    <dgm:cxn modelId="{5ED387E7-14B1-46BC-B52D-3F386A22C5A1}" type="presParOf" srcId="{649BBA11-8177-4709-B813-5C6A8BE835FE}" destId="{B50F3E17-98B9-4C29-8007-D2ABEBFD3C6B}" srcOrd="5" destOrd="0" presId="urn:microsoft.com/office/officeart/2005/8/layout/venn3"/>
    <dgm:cxn modelId="{39261908-3542-4721-B146-7B36102ABFA0}" type="presParOf" srcId="{649BBA11-8177-4709-B813-5C6A8BE835FE}" destId="{7AB73A5B-A1B0-42EB-863B-0633918A86EA}" srcOrd="6" destOrd="0" presId="urn:microsoft.com/office/officeart/2005/8/layout/venn3"/>
    <dgm:cxn modelId="{CCC85E29-5DF8-4189-98EC-7DE646072486}" type="presParOf" srcId="{649BBA11-8177-4709-B813-5C6A8BE835FE}" destId="{DA1C7ADD-82BE-4016-9131-0DC8FF306333}" srcOrd="7" destOrd="0" presId="urn:microsoft.com/office/officeart/2005/8/layout/venn3"/>
    <dgm:cxn modelId="{104CA4E9-C43D-4EEA-8A9F-3D40E37AB052}" type="presParOf" srcId="{649BBA11-8177-4709-B813-5C6A8BE835FE}" destId="{9D93FBF8-CD56-45EF-A2FC-14F3DDC55730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04FA8E-8BA8-4EDD-9E4C-C04D77967895}">
      <dsp:nvSpPr>
        <dsp:cNvPr id="0" name=""/>
        <dsp:cNvSpPr/>
      </dsp:nvSpPr>
      <dsp:spPr>
        <a:xfrm>
          <a:off x="1488" y="1742501"/>
          <a:ext cx="2902148" cy="290214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9715" tIns="25400" rIns="159715" bIns="25400" numCol="1" spcCol="1270" anchor="ctr" anchorCtr="0">
          <a:noAutofit/>
        </a:bodyPr>
        <a:lstStyle/>
        <a:p>
          <a:pPr lvl="0" algn="ctr" defTabSz="8667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50" kern="1200" dirty="0" smtClean="0"/>
            <a:t>Систематизация </a:t>
          </a:r>
          <a:r>
            <a:rPr lang="ru-RU" sz="2000" kern="1200" dirty="0" smtClean="0"/>
            <a:t>и совершенствование системы методического сопровождения педагогов в ОО</a:t>
          </a:r>
          <a:endParaRPr lang="ru-RU" sz="2000" kern="1200" dirty="0"/>
        </a:p>
      </dsp:txBody>
      <dsp:txXfrm>
        <a:off x="426498" y="2167511"/>
        <a:ext cx="2052128" cy="2052128"/>
      </dsp:txXfrm>
    </dsp:sp>
    <dsp:sp modelId="{302B4B13-1F15-4682-B40A-4FAEB1AC50F8}">
      <dsp:nvSpPr>
        <dsp:cNvPr id="0" name=""/>
        <dsp:cNvSpPr/>
      </dsp:nvSpPr>
      <dsp:spPr>
        <a:xfrm>
          <a:off x="2323207" y="1742501"/>
          <a:ext cx="2902148" cy="290214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9715" tIns="25400" rIns="15971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Выстраивание эффективного взаимодействия с педагогами по развитию профессионального роста педагогических кадров</a:t>
          </a:r>
          <a:endParaRPr lang="ru-RU" sz="2000" kern="1200" dirty="0"/>
        </a:p>
      </dsp:txBody>
      <dsp:txXfrm>
        <a:off x="2748217" y="2167511"/>
        <a:ext cx="2052128" cy="2052128"/>
      </dsp:txXfrm>
    </dsp:sp>
    <dsp:sp modelId="{A07B6A13-1C74-4765-A4F5-9928C8E51B32}">
      <dsp:nvSpPr>
        <dsp:cNvPr id="0" name=""/>
        <dsp:cNvSpPr/>
      </dsp:nvSpPr>
      <dsp:spPr>
        <a:xfrm>
          <a:off x="4644925" y="1742501"/>
          <a:ext cx="2902148" cy="290214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9715" tIns="25400" rIns="15971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мотивации педагогов к саморазвитию и творчеству, совершенствование качества образовательного процесса</a:t>
          </a:r>
          <a:endParaRPr lang="ru-RU" sz="2000" kern="1200" dirty="0"/>
        </a:p>
      </dsp:txBody>
      <dsp:txXfrm>
        <a:off x="5069935" y="2167511"/>
        <a:ext cx="2052128" cy="2052128"/>
      </dsp:txXfrm>
    </dsp:sp>
    <dsp:sp modelId="{7AB73A5B-A1B0-42EB-863B-0633918A86EA}">
      <dsp:nvSpPr>
        <dsp:cNvPr id="0" name=""/>
        <dsp:cNvSpPr/>
      </dsp:nvSpPr>
      <dsp:spPr>
        <a:xfrm>
          <a:off x="6966644" y="1742501"/>
          <a:ext cx="2902148" cy="290214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9715" tIns="25400" rIns="15971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качества образовательных результатов обучающихся</a:t>
          </a:r>
          <a:endParaRPr lang="ru-RU" sz="2000" kern="1200" dirty="0"/>
        </a:p>
      </dsp:txBody>
      <dsp:txXfrm>
        <a:off x="7391654" y="2167511"/>
        <a:ext cx="2052128" cy="2052128"/>
      </dsp:txXfrm>
    </dsp:sp>
    <dsp:sp modelId="{9D93FBF8-CD56-45EF-A2FC-14F3DDC55730}">
      <dsp:nvSpPr>
        <dsp:cNvPr id="0" name=""/>
        <dsp:cNvSpPr/>
      </dsp:nvSpPr>
      <dsp:spPr>
        <a:xfrm>
          <a:off x="9288363" y="1742501"/>
          <a:ext cx="2902148" cy="2902148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9715" tIns="25400" rIns="159715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</a:t>
          </a:r>
          <a:r>
            <a:rPr lang="ru-RU" sz="2000" kern="1200" dirty="0" smtClean="0"/>
            <a:t>эффективности </a:t>
          </a:r>
          <a:r>
            <a:rPr lang="ru-RU" sz="2000" kern="1200" dirty="0" smtClean="0"/>
            <a:t>деятельности организации</a:t>
          </a:r>
        </a:p>
      </dsp:txBody>
      <dsp:txXfrm>
        <a:off x="9713373" y="2167511"/>
        <a:ext cx="2052128" cy="2052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409F4-75B8-422E-98E6-34F269774F49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EC28B-2488-4B3C-A137-1F3280886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9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EC28B-2488-4B3C-A137-1F328088621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6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EC28B-2488-4B3C-A137-1F328088621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938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2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97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9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3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94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1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4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8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F61E-AFF6-453F-85E7-7798EC2AE037}" type="datetimeFigureOut">
              <a:rPr lang="ru-RU" smtClean="0"/>
              <a:t>08.04.2025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01E66-700C-4468-874A-9B8B349E3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1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0513" y="6118647"/>
            <a:ext cx="9144000" cy="4265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г. Новый </a:t>
            </a:r>
            <a:r>
              <a:rPr lang="ru-RU" sz="1800" dirty="0" smtClean="0"/>
              <a:t>Уренгой</a:t>
            </a:r>
            <a:endParaRPr lang="ru-RU" sz="20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457325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853615" y="2137843"/>
            <a:ext cx="1105301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МЕТОДИЧЕСКОЕ СОПРОВОЖДЕНИЕ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ПЕДАГОГА В ПРОЦЕССЕ ПРОЕКТИРОВАНИЯ И РЕАЛИЗАЦИИ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ИНДИВИДУАЛЬНОГО ОБРАЗОВАТЕЛЬНОГО МАРШРУТА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2442" y="4247310"/>
            <a:ext cx="66895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ea typeface="Cambria" panose="02040503050406030204" pitchFamily="18" charset="0"/>
                <a:cs typeface="Cambria" panose="02040503050406030204" pitchFamily="18" charset="0"/>
              </a:rPr>
              <a:t>Каримова </a:t>
            </a:r>
            <a:r>
              <a:rPr lang="ru-RU" sz="2400" i="1" dirty="0" smtClean="0">
                <a:ea typeface="Cambria" panose="02040503050406030204" pitchFamily="18" charset="0"/>
                <a:cs typeface="Cambria" panose="02040503050406030204" pitchFamily="18" charset="0"/>
              </a:rPr>
              <a:t>Светлана </a:t>
            </a:r>
            <a:r>
              <a:rPr lang="ru-RU" sz="2400" i="1" dirty="0" err="1" smtClean="0">
                <a:ea typeface="Cambria" panose="02040503050406030204" pitchFamily="18" charset="0"/>
                <a:cs typeface="Cambria" panose="02040503050406030204" pitchFamily="18" charset="0"/>
              </a:rPr>
              <a:t>Салаватовна</a:t>
            </a:r>
            <a:r>
              <a:rPr lang="ru-RU" sz="2400" i="1" dirty="0" smtClean="0">
                <a:ea typeface="Cambria" panose="02040503050406030204" pitchFamily="18" charset="0"/>
                <a:cs typeface="Cambria" panose="02040503050406030204" pitchFamily="18" charset="0"/>
              </a:rPr>
              <a:t>, </a:t>
            </a:r>
          </a:p>
          <a:p>
            <a:r>
              <a:rPr lang="ru-RU" sz="2400" i="1" dirty="0" smtClean="0">
                <a:ea typeface="Cambria" panose="02040503050406030204" pitchFamily="18" charset="0"/>
                <a:cs typeface="Cambria" panose="02040503050406030204" pitchFamily="18" charset="0"/>
              </a:rPr>
              <a:t>методист МБОУ </a:t>
            </a:r>
            <a:r>
              <a:rPr lang="ru-RU" sz="2400" i="1" dirty="0" smtClean="0">
                <a:ea typeface="Cambria" panose="02040503050406030204" pitchFamily="18" charset="0"/>
                <a:cs typeface="Cambria" panose="02040503050406030204" pitchFamily="18" charset="0"/>
              </a:rPr>
              <a:t>ДО ГДТ «Академия талантов»</a:t>
            </a: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88393" y="457200"/>
            <a:ext cx="7948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a typeface="Cambria" panose="02040503050406030204" pitchFamily="18" charset="0"/>
                <a:cs typeface="Cambria" panose="02040503050406030204" pitchFamily="18" charset="0"/>
              </a:rPr>
              <a:t>Городской Дворец творчества «Академия талантов»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921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109" y="-48126"/>
            <a:ext cx="11718758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Конструктор 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«Формы 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методической работы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педагогов»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252074"/>
              </p:ext>
            </p:extLst>
          </p:nvPr>
        </p:nvGraphicFramePr>
        <p:xfrm>
          <a:off x="913397" y="1159299"/>
          <a:ext cx="10382250" cy="54768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81300">
                  <a:extLst>
                    <a:ext uri="{9D8B030D-6E8A-4147-A177-3AD203B41FA5}">
                      <a16:colId xmlns:a16="http://schemas.microsoft.com/office/drawing/2014/main" val="95067480"/>
                    </a:ext>
                  </a:extLst>
                </a:gridCol>
                <a:gridCol w="7600950">
                  <a:extLst>
                    <a:ext uri="{9D8B030D-6E8A-4147-A177-3AD203B41FA5}">
                      <a16:colId xmlns:a16="http://schemas.microsoft.com/office/drawing/2014/main" val="4116271367"/>
                    </a:ext>
                  </a:extLst>
                </a:gridCol>
              </a:tblGrid>
              <a:tr h="334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Средства обучения в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межаттестационный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период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Формы методической 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592658"/>
                  </a:ext>
                </a:extLst>
              </a:tr>
              <a:tr h="16735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Практическая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деятельность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Самостоятельное конструирование занятий.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9918582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Проведение открытых занятий.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5031432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Самоанализ открытых занятий.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559878"/>
                  </a:ext>
                </a:extLst>
              </a:tr>
              <a:tr h="3347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Обобщение собственного педагогического опыта.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8763603"/>
                  </a:ext>
                </a:extLst>
              </a:tr>
              <a:tr h="334718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Профессиональное общение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Конструирование занятий в группах педагогов.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0334454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Анализ посещенных открытых занятий.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5380996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Участие в групповом анализе занятия.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1422415"/>
                  </a:ext>
                </a:extLst>
              </a:tr>
              <a:tr h="3347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Участие в конструировании и подготовке методических мероприятий.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1995064"/>
                  </a:ext>
                </a:extLst>
              </a:tr>
              <a:tr h="492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Активная позиция при проведении мероприятий: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участие в работе группы, руководитель группы.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2682523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Обмен практическим опытом с коллегами.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664886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Консультирование коллег.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073666"/>
                  </a:ext>
                </a:extLst>
              </a:tr>
              <a:tr h="16735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Самообразование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Изучение литературы.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9605636"/>
                  </a:ext>
                </a:extLst>
              </a:tr>
              <a:tr h="3347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Подготовка сообщения, содоклада, доклада.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423124"/>
                  </a:ext>
                </a:extLst>
              </a:tr>
              <a:tr h="167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Знакомство с опытом коллег.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0057905"/>
                  </a:ext>
                </a:extLst>
              </a:tr>
              <a:tr h="50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Разработка дидактического, наглядного и раздаточного материала для методической работы.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6641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4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620" y="123213"/>
            <a:ext cx="10999959" cy="52609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План методической работы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МБОУ ДО ГДТ «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Академия талантов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» на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2024-2025 г.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1115182"/>
              </p:ext>
            </p:extLst>
          </p:nvPr>
        </p:nvGraphicFramePr>
        <p:xfrm>
          <a:off x="838200" y="757947"/>
          <a:ext cx="10515600" cy="591873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80693">
                  <a:extLst>
                    <a:ext uri="{9D8B030D-6E8A-4147-A177-3AD203B41FA5}">
                      <a16:colId xmlns:a16="http://schemas.microsoft.com/office/drawing/2014/main" val="247222011"/>
                    </a:ext>
                  </a:extLst>
                </a:gridCol>
                <a:gridCol w="6196307">
                  <a:extLst>
                    <a:ext uri="{9D8B030D-6E8A-4147-A177-3AD203B41FA5}">
                      <a16:colId xmlns:a16="http://schemas.microsoft.com/office/drawing/2014/main" val="3662550936"/>
                    </a:ext>
                  </a:extLst>
                </a:gridCol>
                <a:gridCol w="1240077">
                  <a:extLst>
                    <a:ext uri="{9D8B030D-6E8A-4147-A177-3AD203B41FA5}">
                      <a16:colId xmlns:a16="http://schemas.microsoft.com/office/drawing/2014/main" val="2790518882"/>
                    </a:ext>
                  </a:extLst>
                </a:gridCol>
                <a:gridCol w="2798523">
                  <a:extLst>
                    <a:ext uri="{9D8B030D-6E8A-4147-A177-3AD203B41FA5}">
                      <a16:colId xmlns:a16="http://schemas.microsoft.com/office/drawing/2014/main" val="3873146286"/>
                    </a:ext>
                  </a:extLst>
                </a:gridCol>
              </a:tblGrid>
              <a:tr h="216908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endParaRPr lang="ru-RU" sz="1400" kern="100" spc="0" dirty="0">
                        <a:solidFill>
                          <a:srgbClr val="332E2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748121"/>
                  </a:ext>
                </a:extLst>
              </a:tr>
              <a:tr h="233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1.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Индивидуальные консультации по установке мобильного приложения «ЕКЖ Ямала. Поставщик </a:t>
                      </a:r>
                      <a:r>
                        <a:rPr lang="ru-RU" sz="1200" kern="0" spc="0" dirty="0" err="1">
                          <a:effectLst/>
                        </a:rPr>
                        <a:t>соцуслуг</a:t>
                      </a:r>
                      <a:r>
                        <a:rPr lang="ru-RU" sz="1200" kern="0" spc="0" dirty="0">
                          <a:effectLst/>
                        </a:rPr>
                        <a:t>» 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Сентябрь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93394"/>
                  </a:ext>
                </a:extLst>
              </a:tr>
              <a:tr h="583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2.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Инфо-сессии «Диагностический инструментарий как механизм оценки качества дополнительных общеобразовательных общеразвивающих программ»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В пред аттестационные </a:t>
                      </a:r>
                      <a:r>
                        <a:rPr lang="ru-RU" sz="1200" kern="0" spc="0" dirty="0" smtClean="0">
                          <a:effectLst/>
                        </a:rPr>
                        <a:t>периоды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3669350105"/>
                  </a:ext>
                </a:extLst>
              </a:tr>
              <a:tr h="6869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3.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tabLst>
                          <a:tab pos="219710" algn="l"/>
                          <a:tab pos="490220" algn="l"/>
                        </a:tabLst>
                      </a:pPr>
                      <a:r>
                        <a:rPr lang="ru-RU" sz="1200" kern="0" spc="10" dirty="0">
                          <a:effectLst/>
                        </a:rPr>
                        <a:t>Серия семинаров </a:t>
                      </a:r>
                      <a:r>
                        <a:rPr lang="ru-RU" sz="1200" kern="100" spc="10" dirty="0">
                          <a:effectLst/>
                        </a:rPr>
                        <a:t>«Цифровые компетенции профессиональной деятельности современного педагога дополнительного образования»</a:t>
                      </a:r>
                      <a:r>
                        <a:rPr lang="ru-RU" sz="1200" kern="0" spc="10" dirty="0">
                          <a:effectLst/>
                        </a:rPr>
                        <a:t>:</a:t>
                      </a:r>
                      <a:endParaRPr lang="ru-RU" sz="1200" kern="100" spc="1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219710" algn="l"/>
                          <a:tab pos="490220" algn="l"/>
                        </a:tabLst>
                      </a:pPr>
                      <a:r>
                        <a:rPr lang="ru-RU" sz="1200" kern="0" spc="0" dirty="0">
                          <a:effectLst/>
                        </a:rPr>
                        <a:t>«Современные подходы к презентации материала»;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 </a:t>
                      </a:r>
                      <a:r>
                        <a:rPr lang="ru-RU" sz="1200" kern="0" spc="0" dirty="0" smtClean="0">
                          <a:effectLst/>
                        </a:rPr>
                        <a:t>30.10-06.11</a:t>
                      </a:r>
                      <a:endParaRPr lang="ru-RU" sz="1200" kern="100" spc="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 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з</a:t>
                      </a:r>
                      <a:r>
                        <a:rPr lang="ru-RU" sz="1200" kern="0" spc="0" dirty="0" smtClean="0">
                          <a:effectLst/>
                        </a:rPr>
                        <a:t>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 отделов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803203"/>
                  </a:ext>
                </a:extLst>
              </a:tr>
              <a:tr h="349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4.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228600" algn="l"/>
                        </a:tabLst>
                      </a:pPr>
                      <a:r>
                        <a:rPr lang="ru-RU" sz="1200" kern="0" spc="0" dirty="0">
                          <a:effectLst/>
                        </a:rPr>
                        <a:t>«Организация учебного процесса с использованием образовательной платформы «</a:t>
                      </a:r>
                      <a:r>
                        <a:rPr lang="ru-RU" sz="1200" kern="0" spc="0" dirty="0" err="1">
                          <a:effectLst/>
                        </a:rPr>
                        <a:t>Сферум</a:t>
                      </a:r>
                      <a:r>
                        <a:rPr lang="ru-RU" sz="1200" kern="0" spc="0" dirty="0">
                          <a:effectLst/>
                        </a:rPr>
                        <a:t>»;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20,27.11- 04.12</a:t>
                      </a:r>
                      <a:endParaRPr lang="ru-RU" sz="1200" kern="100" spc="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 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 отделов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888718401"/>
                  </a:ext>
                </a:extLst>
              </a:tr>
              <a:tr h="233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5.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  <a:tabLst>
                          <a:tab pos="228600" algn="l"/>
                        </a:tabLst>
                      </a:pPr>
                      <a:r>
                        <a:rPr lang="ru-RU" sz="1200" kern="100" spc="0" dirty="0">
                          <a:effectLst/>
                        </a:rPr>
                        <a:t>«</a:t>
                      </a:r>
                      <a:r>
                        <a:rPr lang="ru-RU" sz="1200" kern="0" spc="0" dirty="0">
                          <a:effectLst/>
                        </a:rPr>
                        <a:t>Создание интерактивных заданий с помощью цифровых инструментов».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11,18.12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 отделов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00793"/>
                  </a:ext>
                </a:extLst>
              </a:tr>
              <a:tr h="233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6.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10" dirty="0">
                          <a:effectLst/>
                        </a:rPr>
                        <a:t>Семинар «Как искусственный интеллект меняет сферу образования: плюсы и минусы»</a:t>
                      </a:r>
                      <a:endParaRPr lang="ru-RU" sz="1200" kern="100" spc="10" dirty="0">
                        <a:solidFill>
                          <a:srgbClr val="332E2D"/>
                        </a:solidFill>
                        <a:effectLst/>
                        <a:latin typeface="Aptos"/>
                        <a:ea typeface="Times New Roman" panose="02020603050405020304" pitchFamily="18" charset="0"/>
                      </a:endParaRPr>
                    </a:p>
                  </a:txBody>
                  <a:tcPr marL="37207" marR="372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22.01.25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2780007586"/>
                  </a:ext>
                </a:extLst>
              </a:tr>
              <a:tr h="233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7.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10">
                          <a:effectLst/>
                        </a:rPr>
                        <a:t>Практикум «Инструменты ИИ в деятельности педагога»</a:t>
                      </a:r>
                      <a:endParaRPr lang="ru-RU" sz="1200" kern="100" spc="10">
                        <a:solidFill>
                          <a:srgbClr val="332E2D"/>
                        </a:solidFill>
                        <a:effectLst/>
                        <a:latin typeface="Aptos"/>
                        <a:ea typeface="Times New Roman" panose="02020603050405020304" pitchFamily="18" charset="0"/>
                      </a:endParaRPr>
                    </a:p>
                  </a:txBody>
                  <a:tcPr marL="37207" marR="37207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29.01.25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934866"/>
                  </a:ext>
                </a:extLst>
              </a:tr>
              <a:tr h="233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8.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Педагогический марафон «Профориентация детей и подростков в системе дополнительного образования»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05-26.02.25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1151283653"/>
                  </a:ext>
                </a:extLst>
              </a:tr>
              <a:tr h="466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9.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100" spc="0" dirty="0">
                          <a:effectLst/>
                        </a:rPr>
                        <a:t>Консультация по подготовке к конкурсу «Панорама методических кейсов дополнительного образования художественной и социально-гуманитарной направленностей»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Февраль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674114"/>
                  </a:ext>
                </a:extLst>
              </a:tr>
              <a:tr h="8760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10.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100" spc="10" dirty="0">
                          <a:effectLst/>
                        </a:rPr>
                        <a:t>Консультация по подготовке к конкурсу образовательных практик по обновлению содержания и технологий дополнительного образования в соответствии с приоритетными направлениями, в том числе каникулярных </a:t>
                      </a:r>
                      <a:r>
                        <a:rPr lang="ru-RU" sz="1200" kern="100" spc="10" dirty="0" err="1">
                          <a:effectLst/>
                        </a:rPr>
                        <a:t>профориентационных</a:t>
                      </a:r>
                      <a:r>
                        <a:rPr lang="ru-RU" sz="1200" kern="100" spc="10" dirty="0">
                          <a:effectLst/>
                        </a:rPr>
                        <a:t> школ, организованных образовательными организациями</a:t>
                      </a:r>
                      <a:endParaRPr lang="ru-RU" sz="1200" kern="100" spc="10" dirty="0">
                        <a:solidFill>
                          <a:srgbClr val="332E2D"/>
                        </a:solidFill>
                        <a:effectLst/>
                        <a:latin typeface="Aptos"/>
                        <a:ea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Февраль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2137219757"/>
                  </a:ext>
                </a:extLst>
              </a:tr>
              <a:tr h="299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11.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100" spc="10">
                          <a:effectLst/>
                        </a:rPr>
                        <a:t>Семинар-практикум «Функциональная грамотность в дополнительном образовании детей: эффективные инструменты формирования»</a:t>
                      </a:r>
                      <a:endParaRPr lang="ru-RU" sz="1200" kern="100" spc="10">
                        <a:solidFill>
                          <a:srgbClr val="332E2D"/>
                        </a:solidFill>
                        <a:effectLst/>
                        <a:latin typeface="Aptos"/>
                        <a:ea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12.03.25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442982"/>
                  </a:ext>
                </a:extLst>
              </a:tr>
              <a:tr h="349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>
                          <a:effectLst/>
                        </a:rPr>
                        <a:t>12.</a:t>
                      </a:r>
                      <a:endParaRPr lang="ru-RU" sz="1200" kern="100" spc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100" spc="10">
                          <a:effectLst/>
                        </a:rPr>
                        <a:t>Практико-ориентированный семинар «Подготовка к конкурсу профессионального мастерства «Сердце отдаю детям»: опыт успешных конкурсантов, секреты успеха».</a:t>
                      </a:r>
                      <a:endParaRPr lang="ru-RU" sz="1200" kern="100" spc="10">
                        <a:solidFill>
                          <a:srgbClr val="332E2D"/>
                        </a:solidFill>
                        <a:effectLst/>
                        <a:latin typeface="Aptos"/>
                        <a:ea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Апрель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методисты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/>
                </a:tc>
                <a:extLst>
                  <a:ext uri="{0D108BD9-81ED-4DB2-BD59-A6C34878D82A}">
                    <a16:rowId xmlns:a16="http://schemas.microsoft.com/office/drawing/2014/main" val="936779835"/>
                  </a:ext>
                </a:extLst>
              </a:tr>
              <a:tr h="349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13.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Организация участия  педагогических работников мероприятий в рамках городских методических объединений своего направления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>
                          <a:effectLst/>
                        </a:rPr>
                        <a:t>В течение года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ru-RU" sz="1200" kern="0" spc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spc="0" dirty="0">
                          <a:effectLst/>
                        </a:rPr>
                        <a:t>по МР, заведующие отделами</a:t>
                      </a:r>
                      <a:endParaRPr lang="ru-RU" sz="1200" kern="100" spc="0" dirty="0">
                        <a:solidFill>
                          <a:srgbClr val="332E2D"/>
                        </a:solidFill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7207" marR="3720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4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8337" y="85592"/>
            <a:ext cx="12320337" cy="4653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План работы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с молодыми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специалистами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рамках программы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Наставничества на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2024-2025 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828086"/>
              </p:ext>
            </p:extLst>
          </p:nvPr>
        </p:nvGraphicFramePr>
        <p:xfrm>
          <a:off x="506782" y="652043"/>
          <a:ext cx="11178436" cy="6091371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04094">
                  <a:extLst>
                    <a:ext uri="{9D8B030D-6E8A-4147-A177-3AD203B41FA5}">
                      <a16:colId xmlns:a16="http://schemas.microsoft.com/office/drawing/2014/main" val="216156645"/>
                    </a:ext>
                  </a:extLst>
                </a:gridCol>
                <a:gridCol w="7700207">
                  <a:extLst>
                    <a:ext uri="{9D8B030D-6E8A-4147-A177-3AD203B41FA5}">
                      <a16:colId xmlns:a16="http://schemas.microsoft.com/office/drawing/2014/main" val="79892022"/>
                    </a:ext>
                  </a:extLst>
                </a:gridCol>
                <a:gridCol w="1333877">
                  <a:extLst>
                    <a:ext uri="{9D8B030D-6E8A-4147-A177-3AD203B41FA5}">
                      <a16:colId xmlns:a16="http://schemas.microsoft.com/office/drawing/2014/main" val="3898640079"/>
                    </a:ext>
                  </a:extLst>
                </a:gridCol>
                <a:gridCol w="1840258">
                  <a:extLst>
                    <a:ext uri="{9D8B030D-6E8A-4147-A177-3AD203B41FA5}">
                      <a16:colId xmlns:a16="http://schemas.microsoft.com/office/drawing/2014/main" val="2433284658"/>
                    </a:ext>
                  </a:extLst>
                </a:gridCol>
              </a:tblGrid>
              <a:tr h="233672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700" b="1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389638"/>
                  </a:ext>
                </a:extLst>
              </a:tr>
              <a:tr h="43620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1 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Вводный семинар. Особенности организации образовательного процесса в учреждении дополнительного образования детей. Документы, регламентирующие деятельность педагога дополнительного образования.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Сентябрь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Методисты</a:t>
                      </a:r>
                      <a:endParaRPr lang="ru-RU" sz="1200" kern="100" dirty="0">
                        <a:effectLst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552313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2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Выявление профессиональных дефицитов молодых и вновь прибывших педагогов.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Октябрь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методисты</a:t>
                      </a:r>
                      <a:endParaRPr lang="ru-RU" sz="1200" kern="100" dirty="0">
                        <a:effectLst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959024805"/>
                  </a:ext>
                </a:extLst>
              </a:tr>
              <a:tr h="43620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3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Формирование диад (наставнических пар) «наставник – наставляемый»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Октябрь-ноябрь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dirty="0">
                          <a:effectLst/>
                        </a:rPr>
                        <a:t>по МР, методисты, </a:t>
                      </a:r>
                      <a:r>
                        <a:rPr lang="ru-RU" sz="1200" kern="0" dirty="0" smtClean="0">
                          <a:effectLst/>
                        </a:rPr>
                        <a:t>ПДО</a:t>
                      </a:r>
                      <a:endParaRPr lang="ru-RU" sz="1200" kern="100" dirty="0">
                        <a:effectLst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473527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4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Разработка программно-методических материалов, необходимых для реализации программы (системы) наставничества для каждой из наставнической групп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Сентябрь-ноябрь</a:t>
                      </a:r>
                      <a:endParaRPr lang="ru-RU" sz="1200" kern="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 </a:t>
                      </a:r>
                      <a:endParaRPr lang="ru-RU" sz="12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dirty="0">
                          <a:effectLst/>
                        </a:rPr>
                        <a:t>по МР, методисты,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1809451711"/>
                  </a:ext>
                </a:extLst>
              </a:tr>
              <a:tr h="388094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5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Обучающий семинар «Новые образовательные форматы обучения как средство формирования учебной мотивации обучающихся»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Декабрь</a:t>
                      </a:r>
                      <a:endParaRPr lang="ru-RU" sz="12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замдиректора </a:t>
                      </a:r>
                      <a:r>
                        <a:rPr lang="ru-RU" sz="1200" kern="0" dirty="0">
                          <a:effectLst/>
                        </a:rPr>
                        <a:t>по МР, методисты, </a:t>
                      </a:r>
                      <a:r>
                        <a:rPr lang="ru-RU" sz="1200" kern="0" dirty="0" smtClean="0">
                          <a:effectLst/>
                        </a:rPr>
                        <a:t>ПДО</a:t>
                      </a:r>
                      <a:endParaRPr lang="ru-RU" sz="1200" kern="100" dirty="0">
                        <a:effectLst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70771"/>
                  </a:ext>
                </a:extLst>
              </a:tr>
              <a:tr h="94156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6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Тэт-сессии: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127000" algn="l"/>
                        </a:tabLst>
                      </a:pPr>
                      <a:r>
                        <a:rPr lang="ru-RU" sz="1200" kern="0" dirty="0">
                          <a:effectLst/>
                        </a:rPr>
                        <a:t>«Разработка плана по самообразованию»; 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127000" algn="l"/>
                        </a:tabLst>
                      </a:pPr>
                      <a:r>
                        <a:rPr lang="ru-RU" sz="1200" kern="0" dirty="0">
                          <a:effectLst/>
                        </a:rPr>
                        <a:t> «Особенности и структура учебного занятия»;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127000" algn="l"/>
                        </a:tabLst>
                      </a:pPr>
                      <a:r>
                        <a:rPr lang="ru-RU" sz="1200" kern="0" dirty="0">
                          <a:effectLst/>
                        </a:rPr>
                        <a:t> «Формы организации занятия в учреждении дополнительного образования»;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127000" algn="l"/>
                        </a:tabLst>
                      </a:pPr>
                      <a:r>
                        <a:rPr lang="ru-RU" sz="1200" kern="0" dirty="0">
                          <a:effectLst/>
                        </a:rPr>
                        <a:t>«Методы и формы диагностики образовательного уровня обучающихся».</a:t>
                      </a:r>
                      <a:endParaRPr lang="ru-RU" sz="12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Октябрь 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Декабрь 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Март 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Апрель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Методисты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 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2585005068"/>
                  </a:ext>
                </a:extLst>
              </a:tr>
              <a:tr h="941562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7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Педагогический факультатив: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200" kern="0" dirty="0" err="1">
                          <a:effectLst/>
                        </a:rPr>
                        <a:t>оформление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документации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педагога</a:t>
                      </a:r>
                      <a:r>
                        <a:rPr lang="ru-RU" sz="1200" kern="0" dirty="0">
                          <a:effectLst/>
                        </a:rPr>
                        <a:t>;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ru-RU" sz="1200" kern="0" dirty="0">
                          <a:effectLst/>
                        </a:rPr>
                        <a:t>создание накопительной папки методическими и дидактическими материалами; 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285750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мониторинг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образовательного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процесса</a:t>
                      </a:r>
                      <a:r>
                        <a:rPr lang="en-US" sz="1200" kern="0" dirty="0">
                          <a:effectLst/>
                        </a:rPr>
                        <a:t>;</a:t>
                      </a:r>
                      <a:endParaRPr lang="ru-RU" sz="1200" kern="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  <a:tabLst>
                          <a:tab pos="285750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педагогическое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портфолио</a:t>
                      </a:r>
                      <a:r>
                        <a:rPr lang="en-US" sz="1200" kern="0" dirty="0">
                          <a:effectLst/>
                        </a:rPr>
                        <a:t>.</a:t>
                      </a:r>
                      <a:endParaRPr lang="ru-RU" sz="12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Сентябрь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Октябрь 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Декабрь 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Март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Методисты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 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151217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8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marL="406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Педагогическая гостиная «Публикация как основная форма обобщения опыта знакомство с основными этапами работы над публикацией; оформление материалов для публикации».</a:t>
                      </a:r>
                      <a:endParaRPr lang="ru-RU" sz="1200" kern="100">
                        <a:effectLst/>
                        <a:latin typeface="Aptos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Январь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Методисты</a:t>
                      </a:r>
                      <a:endParaRPr lang="ru-RU" sz="12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 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3710312857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9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85750" algn="l"/>
                        </a:tabLst>
                      </a:pPr>
                      <a:r>
                        <a:rPr lang="ru-RU" sz="1200" kern="0">
                          <a:effectLst/>
                        </a:rPr>
                        <a:t>Посещение наставниками занятий молодых педагогов и вновь прибывших специалистов с целью оказания методической помощи </a:t>
                      </a:r>
                      <a:endParaRPr lang="ru-RU" sz="1200" kern="100">
                        <a:effectLst/>
                        <a:latin typeface="Aptos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По отдельному плану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замдиректора, </a:t>
                      </a:r>
                      <a:r>
                        <a:rPr lang="ru-RU" sz="1200" kern="0" dirty="0">
                          <a:effectLst/>
                        </a:rPr>
                        <a:t>методисты наставники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512856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10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«Открытые просмотры» - посещение молодыми специалистами занятий опытных педагогов с целью повышения методического и педагогического мастерства.</a:t>
                      </a:r>
                      <a:endParaRPr lang="ru-RU" sz="12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По отдельному плану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ПДО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3178828742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11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>
                          <a:effectLst/>
                        </a:rPr>
                        <a:t>Мониторинга «Рефлексия эффективности совместной деятельности диады наставник- наставляемый»</a:t>
                      </a:r>
                      <a:endParaRPr lang="ru-RU" sz="1200" kern="100">
                        <a:effectLst/>
                        <a:latin typeface="Aptos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Апрель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Методисты, наставники, наставляемые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986902"/>
                  </a:ext>
                </a:extLst>
              </a:tr>
              <a:tr h="376625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kern="100" dirty="0" smtClean="0">
                          <a:effectLst/>
                        </a:rPr>
                        <a:t>12</a:t>
                      </a:r>
                      <a:endParaRPr lang="ru-RU" sz="900" kern="100" dirty="0">
                        <a:effectLst/>
                        <a:latin typeface="Aptos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Круглый стол по реализации программы наставничества «Подводи итоги - достижения и проблемы».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>
                          <a:effectLst/>
                        </a:rPr>
                        <a:t>Май 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0" dirty="0" smtClean="0">
                          <a:effectLst/>
                        </a:rPr>
                        <a:t>замдиректора, </a:t>
                      </a:r>
                      <a:r>
                        <a:rPr lang="ru-RU" sz="1200" kern="0" dirty="0">
                          <a:effectLst/>
                        </a:rPr>
                        <a:t>методисты, наставники, наставляемые</a:t>
                      </a:r>
                      <a:endParaRPr lang="ru-RU" sz="12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33390" marR="33390" marT="0" marB="0"/>
                </a:tc>
                <a:extLst>
                  <a:ext uri="{0D108BD9-81ED-4DB2-BD59-A6C34878D82A}">
                    <a16:rowId xmlns:a16="http://schemas.microsoft.com/office/drawing/2014/main" val="1633797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2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109749"/>
              </p:ext>
            </p:extLst>
          </p:nvPr>
        </p:nvGraphicFramePr>
        <p:xfrm>
          <a:off x="0" y="470848"/>
          <a:ext cx="12192000" cy="638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181" y="618498"/>
            <a:ext cx="11009700" cy="96637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реализации ИОМ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9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457325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603" t="8664" r="13284"/>
          <a:stretch/>
        </p:blipFill>
        <p:spPr>
          <a:xfrm>
            <a:off x="2501888" y="719828"/>
            <a:ext cx="8854598" cy="61381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5250" y="179614"/>
            <a:ext cx="12001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Персонализация </a:t>
            </a:r>
            <a:r>
              <a:rPr lang="ru-RU" sz="3200" b="1" dirty="0" smtClean="0">
                <a:solidFill>
                  <a:srgbClr val="C00000"/>
                </a:solidFill>
              </a:rPr>
              <a:t>- ведущий тренд </a:t>
            </a:r>
            <a:r>
              <a:rPr lang="ru-RU" sz="3200" b="1" dirty="0">
                <a:solidFill>
                  <a:srgbClr val="C00000"/>
                </a:solidFill>
              </a:rPr>
              <a:t>современного образования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6161" t="26905" r="6919" b="44286"/>
          <a:stretch/>
        </p:blipFill>
        <p:spPr>
          <a:xfrm>
            <a:off x="376596" y="1027017"/>
            <a:ext cx="5719404" cy="106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38" y="0"/>
            <a:ext cx="11391900" cy="107482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Модель методического сопровождения педагога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828" y="941696"/>
            <a:ext cx="9011320" cy="591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5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463" y="308399"/>
            <a:ext cx="11468100" cy="887942"/>
          </a:xfrm>
        </p:spPr>
        <p:txBody>
          <a:bodyPr>
            <a:normAutofit fontScale="90000"/>
          </a:bodyPr>
          <a:lstStyle/>
          <a:p>
            <a:pPr lvl="1" algn="ctr"/>
            <a:r>
              <a:rPr lang="ru-RU" sz="3600" b="1" dirty="0" smtClean="0">
                <a:solidFill>
                  <a:srgbClr val="C00000"/>
                </a:solidFill>
              </a:rPr>
              <a:t>Индивидуальный образовательный маршрут педагога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1725977"/>
              </p:ext>
            </p:extLst>
          </p:nvPr>
        </p:nvGraphicFramePr>
        <p:xfrm>
          <a:off x="737487" y="1881921"/>
          <a:ext cx="10987729" cy="41822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131597">
                  <a:extLst>
                    <a:ext uri="{9D8B030D-6E8A-4147-A177-3AD203B41FA5}">
                      <a16:colId xmlns:a16="http://schemas.microsoft.com/office/drawing/2014/main" val="397617055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307686502"/>
                    </a:ext>
                  </a:extLst>
                </a:gridCol>
                <a:gridCol w="2948395">
                  <a:extLst>
                    <a:ext uri="{9D8B030D-6E8A-4147-A177-3AD203B41FA5}">
                      <a16:colId xmlns:a16="http://schemas.microsoft.com/office/drawing/2014/main" val="3491774492"/>
                    </a:ext>
                  </a:extLst>
                </a:gridCol>
                <a:gridCol w="1739890">
                  <a:extLst>
                    <a:ext uri="{9D8B030D-6E8A-4147-A177-3AD203B41FA5}">
                      <a16:colId xmlns:a16="http://schemas.microsoft.com/office/drawing/2014/main" val="2993247244"/>
                    </a:ext>
                  </a:extLst>
                </a:gridCol>
                <a:gridCol w="2015197">
                  <a:extLst>
                    <a:ext uri="{9D8B030D-6E8A-4147-A177-3AD203B41FA5}">
                      <a16:colId xmlns:a16="http://schemas.microsoft.com/office/drawing/2014/main" val="3194512414"/>
                    </a:ext>
                  </a:extLst>
                </a:gridCol>
              </a:tblGrid>
              <a:tr h="755600">
                <a:tc>
                  <a:txBody>
                    <a:bodyPr/>
                    <a:lstStyle/>
                    <a:p>
                      <a:pPr marL="7620" algn="ctr">
                        <a:spcBef>
                          <a:spcPts val="6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</a:rPr>
                        <a:t>Дефициты</a:t>
                      </a:r>
                      <a:r>
                        <a:rPr lang="en-US" sz="1400" b="1" spc="-65" dirty="0">
                          <a:effectLst/>
                        </a:rPr>
                        <a:t> </a:t>
                      </a:r>
                      <a:r>
                        <a:rPr lang="en-US" sz="1400" b="1" dirty="0">
                          <a:effectLst/>
                        </a:rPr>
                        <a:t>/</a:t>
                      </a:r>
                      <a:r>
                        <a:rPr lang="en-US" sz="1400" b="1" spc="-60" dirty="0">
                          <a:effectLst/>
                        </a:rPr>
                        <a:t> </a:t>
                      </a:r>
                      <a:r>
                        <a:rPr lang="en-US" sz="1400" b="1" dirty="0" err="1">
                          <a:effectLst/>
                        </a:rPr>
                        <a:t>Про</a:t>
                      </a:r>
                      <a:r>
                        <a:rPr lang="en-US" sz="1400" b="1" dirty="0">
                          <a:effectLst/>
                        </a:rPr>
                        <a:t>- </a:t>
                      </a:r>
                      <a:r>
                        <a:rPr lang="en-US" sz="1400" b="1" spc="-10" dirty="0" err="1">
                          <a:effectLst/>
                        </a:rPr>
                        <a:t>изводственные</a:t>
                      </a:r>
                      <a:r>
                        <a:rPr lang="en-US" sz="1400" b="1" spc="-10" dirty="0">
                          <a:effectLst/>
                        </a:rPr>
                        <a:t> </a:t>
                      </a:r>
                      <a:r>
                        <a:rPr lang="en-US" sz="1400" b="1" spc="-10" dirty="0" err="1">
                          <a:effectLst/>
                        </a:rPr>
                        <a:t>задачи</a:t>
                      </a:r>
                      <a:endParaRPr lang="ru-RU" sz="14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80"/>
                        </a:spcBef>
                        <a:spcAft>
                          <a:spcPts val="0"/>
                        </a:spcAft>
                      </a:pPr>
                      <a:r>
                        <a:rPr lang="en-US" sz="1400" b="1" spc="-10" dirty="0" err="1" smtClean="0">
                          <a:effectLst/>
                        </a:rPr>
                        <a:t>Образователь</a:t>
                      </a:r>
                      <a:r>
                        <a:rPr lang="en-US" sz="1400" b="1" dirty="0" err="1" smtClean="0">
                          <a:effectLst/>
                        </a:rPr>
                        <a:t>ные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 err="1">
                          <a:effectLst/>
                        </a:rPr>
                        <a:t>задачи</a:t>
                      </a:r>
                      <a:endParaRPr lang="ru-RU" sz="14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6840" marR="107315" indent="1524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Действия,</a:t>
                      </a:r>
                      <a:r>
                        <a:rPr lang="ru-RU" sz="1400" b="1" spc="-60" dirty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</a:rPr>
                        <a:t>мероприятия </a:t>
                      </a:r>
                      <a:r>
                        <a:rPr lang="ru-RU" sz="1400" b="1" dirty="0">
                          <a:effectLst/>
                        </a:rPr>
                        <a:t>по </a:t>
                      </a:r>
                      <a:r>
                        <a:rPr lang="ru-RU" sz="1400" b="1" dirty="0" smtClean="0">
                          <a:effectLst/>
                        </a:rPr>
                        <a:t>реализации</a:t>
                      </a:r>
                      <a:r>
                        <a:rPr lang="ru-RU" sz="1400" b="1" spc="-35" dirty="0" smtClean="0">
                          <a:effectLst/>
                        </a:rPr>
                        <a:t> </a:t>
                      </a:r>
                      <a:r>
                        <a:rPr lang="ru-RU" sz="1400" b="1" spc="-10" dirty="0" err="1" smtClean="0">
                          <a:effectLst/>
                        </a:rPr>
                        <a:t>образо</a:t>
                      </a:r>
                      <a:r>
                        <a:rPr lang="en-US" sz="1400" b="1" dirty="0" err="1" smtClean="0">
                          <a:effectLst/>
                        </a:rPr>
                        <a:t>вательных</a:t>
                      </a:r>
                      <a:r>
                        <a:rPr lang="en-US" sz="1400" b="1" spc="-50" dirty="0" smtClean="0">
                          <a:effectLst/>
                        </a:rPr>
                        <a:t> </a:t>
                      </a:r>
                      <a:r>
                        <a:rPr lang="en-US" sz="1400" b="1" spc="-10" dirty="0" err="1">
                          <a:effectLst/>
                        </a:rPr>
                        <a:t>задач</a:t>
                      </a:r>
                      <a:endParaRPr lang="ru-RU" sz="14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6375" marR="125730" indent="-74930" algn="ctr">
                        <a:spcBef>
                          <a:spcPts val="128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</a:rPr>
                        <a:t>Сроки</a:t>
                      </a:r>
                      <a:r>
                        <a:rPr lang="en-US" sz="1400" b="1" spc="-65" dirty="0">
                          <a:effectLst/>
                        </a:rPr>
                        <a:t> </a:t>
                      </a:r>
                      <a:r>
                        <a:rPr lang="en-US" sz="1400" b="1" dirty="0" err="1" smtClean="0">
                          <a:effectLst/>
                        </a:rPr>
                        <a:t>реа</a:t>
                      </a:r>
                      <a:r>
                        <a:rPr lang="en-US" sz="1400" b="1" spc="-10" dirty="0" err="1" smtClean="0">
                          <a:effectLst/>
                        </a:rPr>
                        <a:t>лизации</a:t>
                      </a:r>
                      <a:endParaRPr lang="ru-RU" sz="14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8275" marR="95885" indent="-66040" algn="ctr">
                        <a:spcBef>
                          <a:spcPts val="6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Форма</a:t>
                      </a:r>
                      <a:r>
                        <a:rPr lang="ru-RU" sz="1400" b="1" spc="-65" baseline="0" dirty="0" smtClean="0">
                          <a:effectLst/>
                        </a:rPr>
                        <a:t> </a:t>
                      </a:r>
                      <a:r>
                        <a:rPr lang="ru-RU" sz="1400" b="1" dirty="0" smtClean="0">
                          <a:effectLst/>
                        </a:rPr>
                        <a:t>предъявления ре</a:t>
                      </a:r>
                      <a:r>
                        <a:rPr lang="ru-RU" sz="1400" b="1" spc="-10" dirty="0" smtClean="0">
                          <a:effectLst/>
                        </a:rPr>
                        <a:t>зультатов</a:t>
                      </a:r>
                      <a:endParaRPr lang="ru-RU" sz="14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121852"/>
                  </a:ext>
                </a:extLst>
              </a:tr>
              <a:tr h="355559">
                <a:tc>
                  <a:txBody>
                    <a:bodyPr/>
                    <a:lstStyle/>
                    <a:p>
                      <a:pPr marL="7620" marR="1905" algn="ctr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800" b="1" spc="-50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800" b="1" spc="-50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" marR="635" algn="ctr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800" b="1" spc="-50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800" b="1" spc="-50" dirty="0">
                          <a:effectLst/>
                        </a:rPr>
                        <a:t>4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195"/>
                        </a:lnSpc>
                        <a:spcAft>
                          <a:spcPts val="0"/>
                        </a:spcAft>
                      </a:pPr>
                      <a:r>
                        <a:rPr lang="en-US" sz="1800" b="1" spc="-50" dirty="0">
                          <a:effectLst/>
                        </a:rPr>
                        <a:t>5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419182"/>
                  </a:ext>
                </a:extLst>
              </a:tr>
              <a:tr h="1415958">
                <a:tc>
                  <a:txBody>
                    <a:bodyPr/>
                    <a:lstStyle/>
                    <a:p>
                      <a:pPr marL="67945" marR="6032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Формулировка </a:t>
                      </a:r>
                      <a:r>
                        <a:rPr lang="ru-RU" sz="1400" dirty="0" smtClean="0">
                          <a:effectLst/>
                        </a:rPr>
                        <a:t>дефицита /Постановка производственной задачи на профессиональный</a:t>
                      </a:r>
                      <a:r>
                        <a:rPr lang="ru-RU" sz="1400" baseline="0" dirty="0" smtClean="0">
                          <a:effectLst/>
                        </a:rPr>
                        <a:t> рост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en-US" sz="1400" spc="-10" dirty="0" err="1">
                          <a:effectLst/>
                        </a:rPr>
                        <a:t>Формулировка</a:t>
                      </a:r>
                      <a:endParaRPr lang="ru-RU" sz="1400" dirty="0">
                        <a:effectLst/>
                      </a:endParaRPr>
                    </a:p>
                    <a:p>
                      <a:pPr marL="69850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задачи</a:t>
                      </a:r>
                      <a:r>
                        <a:rPr lang="en-US" sz="1400" spc="-30" dirty="0">
                          <a:effectLst/>
                        </a:rPr>
                        <a:t> </a:t>
                      </a:r>
                      <a:r>
                        <a:rPr lang="en-US" sz="1400" spc="-10" dirty="0" err="1">
                          <a:effectLst/>
                        </a:rPr>
                        <a:t>обучения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marR="5905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Перечисление </a:t>
                      </a:r>
                      <a:r>
                        <a:rPr lang="ru-RU" sz="1400" dirty="0" smtClean="0">
                          <a:effectLst/>
                        </a:rPr>
                        <a:t>ресурсов </a:t>
                      </a:r>
                      <a:r>
                        <a:rPr lang="ru-RU" sz="1400" dirty="0">
                          <a:effectLst/>
                        </a:rPr>
                        <a:t>для </a:t>
                      </a:r>
                      <a:r>
                        <a:rPr lang="ru-RU" sz="1400" dirty="0" smtClean="0">
                          <a:effectLst/>
                        </a:rPr>
                        <a:t>решения </a:t>
                      </a:r>
                      <a:r>
                        <a:rPr lang="ru-RU" sz="1400" dirty="0">
                          <a:effectLst/>
                        </a:rPr>
                        <a:t>задачи </a:t>
                      </a:r>
                      <a:r>
                        <a:rPr lang="ru-RU" sz="1400" dirty="0" smtClean="0">
                          <a:effectLst/>
                        </a:rPr>
                        <a:t>обуче</a:t>
                      </a:r>
                      <a:r>
                        <a:rPr lang="ru-RU" sz="1400" spc="-20" dirty="0" smtClean="0">
                          <a:effectLst/>
                        </a:rPr>
                        <a:t>ния:</a:t>
                      </a: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Саморазвитие</a:t>
                      </a: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Региональная</a:t>
                      </a:r>
                      <a:r>
                        <a:rPr lang="ru-RU" sz="1400" kern="1200" baseline="0" dirty="0" smtClean="0">
                          <a:effectLst/>
                        </a:rPr>
                        <a:t> с</a:t>
                      </a:r>
                      <a:r>
                        <a:rPr lang="ru-RU" sz="1400" kern="1200" dirty="0" smtClean="0">
                          <a:effectLst/>
                        </a:rPr>
                        <a:t>истема профессиональной</a:t>
                      </a:r>
                      <a:r>
                        <a:rPr lang="ru-RU" sz="1400" kern="1200" baseline="0" dirty="0" smtClean="0">
                          <a:effectLst/>
                        </a:rPr>
                        <a:t> поддержки </a:t>
                      </a:r>
                      <a:endParaRPr lang="ru-RU" sz="1400" kern="1200" dirty="0" smtClean="0">
                        <a:effectLst/>
                      </a:endParaRP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Методическая работа ОО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ctr">
                        <a:spcAft>
                          <a:spcPts val="0"/>
                        </a:spcAft>
                      </a:pPr>
                      <a:r>
                        <a:rPr lang="en-US" sz="1400" spc="-10" dirty="0" err="1">
                          <a:effectLst/>
                        </a:rPr>
                        <a:t>Примерные</a:t>
                      </a:r>
                      <a:r>
                        <a:rPr lang="en-US" sz="1400" spc="-10" dirty="0">
                          <a:effectLst/>
                        </a:rPr>
                        <a:t> </a:t>
                      </a:r>
                      <a:r>
                        <a:rPr lang="en-US" sz="1400" spc="-20" dirty="0" err="1">
                          <a:effectLst/>
                        </a:rPr>
                        <a:t>даты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 smtClean="0">
                          <a:effectLst/>
                        </a:rPr>
                        <a:t>Предполагае</a:t>
                      </a:r>
                      <a:r>
                        <a:rPr lang="ru-RU" sz="1400" spc="-20" dirty="0" smtClean="0">
                          <a:effectLst/>
                        </a:rPr>
                        <a:t>мые</a:t>
                      </a:r>
                      <a:r>
                        <a:rPr lang="ru-RU" sz="1400" spc="0" baseline="0" dirty="0">
                          <a:effectLst/>
                        </a:rPr>
                        <a:t> </a:t>
                      </a:r>
                      <a:endParaRPr lang="ru-RU" sz="1400" spc="0" baseline="0" dirty="0" smtClean="0">
                        <a:effectLst/>
                      </a:endParaRPr>
                    </a:p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 smtClean="0">
                          <a:effectLst/>
                        </a:rPr>
                        <a:t>формы </a:t>
                      </a:r>
                    </a:p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 smtClean="0">
                          <a:effectLst/>
                        </a:rPr>
                        <a:t>предъявления </a:t>
                      </a:r>
                      <a:r>
                        <a:rPr lang="ru-RU" sz="1400" spc="-10" dirty="0">
                          <a:effectLst/>
                        </a:rPr>
                        <a:t>результатов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48069773"/>
                  </a:ext>
                </a:extLst>
              </a:tr>
              <a:tr h="1655129">
                <a:tc>
                  <a:txBody>
                    <a:bodyPr/>
                    <a:lstStyle/>
                    <a:p>
                      <a:pPr marL="3429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 smtClean="0">
                        <a:effectLst/>
                      </a:endParaRPr>
                    </a:p>
                    <a:p>
                      <a:pPr marL="34290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marL="34290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effectLst/>
                        </a:rPr>
                        <a:t>Формулировка</a:t>
                      </a:r>
                      <a:endParaRPr lang="ru-RU" sz="1400" dirty="0">
                        <a:effectLst/>
                      </a:endParaRPr>
                    </a:p>
                    <a:p>
                      <a:pPr marL="69850" marR="5905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задачи на </a:t>
                      </a:r>
                      <a:r>
                        <a:rPr lang="ru-RU" sz="1400" dirty="0" smtClean="0">
                          <a:effectLst/>
                        </a:rPr>
                        <a:t>изменение</a:t>
                      </a:r>
                      <a:r>
                        <a:rPr lang="ru-RU" sz="1400" spc="-25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деятельно</a:t>
                      </a:r>
                      <a:r>
                        <a:rPr lang="ru-RU" sz="1400" spc="-20" dirty="0" smtClean="0">
                          <a:effectLst/>
                        </a:rPr>
                        <a:t>сти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0" marR="59055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Перечисление ресурсов для решения задачи </a:t>
                      </a:r>
                      <a:r>
                        <a:rPr lang="ru-RU" sz="1400" spc="-20" dirty="0" err="1" smtClean="0">
                          <a:effectLst/>
                        </a:rPr>
                        <a:t>изме</a:t>
                      </a:r>
                      <a:r>
                        <a:rPr lang="en-US" sz="1400" dirty="0" err="1" smtClean="0">
                          <a:effectLst/>
                        </a:rPr>
                        <a:t>нения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деятельно</a:t>
                      </a:r>
                      <a:r>
                        <a:rPr lang="en-US" sz="1400" spc="-20" dirty="0" err="1" smtClean="0">
                          <a:effectLst/>
                        </a:rPr>
                        <a:t>сти</a:t>
                      </a:r>
                      <a:r>
                        <a:rPr lang="ru-RU" sz="1400" spc="-20" dirty="0" smtClean="0">
                          <a:effectLst/>
                        </a:rPr>
                        <a:t>:</a:t>
                      </a: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Саморазвитие</a:t>
                      </a: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Региональная</a:t>
                      </a:r>
                      <a:r>
                        <a:rPr lang="ru-RU" sz="1400" kern="1200" baseline="0" dirty="0" smtClean="0">
                          <a:effectLst/>
                        </a:rPr>
                        <a:t> с</a:t>
                      </a:r>
                      <a:r>
                        <a:rPr lang="ru-RU" sz="1400" kern="1200" dirty="0" smtClean="0">
                          <a:effectLst/>
                        </a:rPr>
                        <a:t>истема профессиональной</a:t>
                      </a:r>
                      <a:r>
                        <a:rPr lang="ru-RU" sz="1400" kern="1200" baseline="0" dirty="0" smtClean="0">
                          <a:effectLst/>
                        </a:rPr>
                        <a:t> поддержки </a:t>
                      </a:r>
                      <a:endParaRPr lang="ru-RU" sz="1400" kern="1200" dirty="0" smtClean="0">
                        <a:effectLst/>
                      </a:endParaRPr>
                    </a:p>
                    <a:p>
                      <a:pPr marL="412750" marR="59055" indent="-3429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400" kern="1200" dirty="0" smtClean="0">
                          <a:effectLst/>
                        </a:rPr>
                        <a:t>Методическая работа ОО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ctr">
                        <a:spcAft>
                          <a:spcPts val="0"/>
                        </a:spcAft>
                      </a:pPr>
                      <a:r>
                        <a:rPr lang="en-US" sz="1400" spc="-10" dirty="0" err="1">
                          <a:effectLst/>
                        </a:rPr>
                        <a:t>Примерные</a:t>
                      </a:r>
                      <a:r>
                        <a:rPr lang="en-US" sz="1400" spc="-10" dirty="0">
                          <a:effectLst/>
                        </a:rPr>
                        <a:t> </a:t>
                      </a:r>
                      <a:r>
                        <a:rPr lang="en-US" sz="1400" spc="-20" dirty="0" err="1">
                          <a:effectLst/>
                        </a:rPr>
                        <a:t>даты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 smtClean="0">
                          <a:effectLst/>
                        </a:rPr>
                        <a:t>Предполагае</a:t>
                      </a:r>
                      <a:r>
                        <a:rPr lang="ru-RU" sz="1400" spc="-20" dirty="0" smtClean="0">
                          <a:effectLst/>
                        </a:rPr>
                        <a:t>мые</a:t>
                      </a:r>
                      <a:r>
                        <a:rPr lang="ru-RU" sz="1400" spc="0" baseline="0" dirty="0" smtClean="0">
                          <a:effectLst/>
                        </a:rPr>
                        <a:t> </a:t>
                      </a:r>
                    </a:p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 smtClean="0">
                          <a:effectLst/>
                        </a:rPr>
                        <a:t>формы </a:t>
                      </a:r>
                    </a:p>
                    <a:p>
                      <a:pPr marL="67945" algn="ctr">
                        <a:lnSpc>
                          <a:spcPts val="1285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 smtClean="0">
                          <a:effectLst/>
                        </a:rPr>
                        <a:t>предъявления результатов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2297304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0300" y="993980"/>
            <a:ext cx="3572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ФИО</a:t>
            </a:r>
          </a:p>
          <a:p>
            <a:r>
              <a:rPr lang="ru-RU" dirty="0" smtClean="0"/>
              <a:t>Должность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55216" y="993980"/>
            <a:ext cx="3572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Квалификация</a:t>
            </a:r>
          </a:p>
          <a:p>
            <a:r>
              <a:rPr lang="ru-RU" dirty="0" smtClean="0"/>
              <a:t>Стаж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2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388" y="365126"/>
            <a:ext cx="11544717" cy="825320"/>
          </a:xfrm>
        </p:spPr>
        <p:txBody>
          <a:bodyPr>
            <a:normAutofit fontScale="90000"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100" b="1" dirty="0">
                <a:solidFill>
                  <a:srgbClr val="C00000"/>
                </a:solidFill>
              </a:rPr>
              <a:t>Этапы </a:t>
            </a:r>
            <a:r>
              <a:rPr lang="ru-RU" sz="3100" b="1" dirty="0" smtClean="0">
                <a:solidFill>
                  <a:srgbClr val="C00000"/>
                </a:solidFill>
              </a:rPr>
              <a:t>составления и реализации индивидуального </a:t>
            </a:r>
            <a:r>
              <a:rPr lang="ru-RU" sz="3100" b="1" dirty="0">
                <a:solidFill>
                  <a:srgbClr val="C00000"/>
                </a:solidFill>
              </a:rPr>
              <a:t>образовательного маршрута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4450" y="1419726"/>
            <a:ext cx="10344150" cy="51615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</a:rPr>
              <a:t>1 этап. Мотивирующий/информационный</a:t>
            </a:r>
            <a:r>
              <a:rPr lang="ru-RU" sz="2600" dirty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600" b="1" dirty="0">
                <a:solidFill>
                  <a:srgbClr val="C00000"/>
                </a:solidFill>
              </a:rPr>
              <a:t>2 этап. Диагностика профессиональных дефицитов / определение задач на предстоящий период деятельности</a:t>
            </a:r>
            <a:r>
              <a:rPr lang="ru-RU" sz="2600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C00000"/>
              </a:solidFill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ru-RU" b="1" dirty="0" smtClean="0"/>
              <a:t>Формы диагностики </a:t>
            </a:r>
            <a:r>
              <a:rPr lang="ru-RU" b="1" dirty="0"/>
              <a:t>профессиональных дефицитов </a:t>
            </a:r>
            <a:r>
              <a:rPr lang="ru-RU" b="1" dirty="0" smtClean="0"/>
              <a:t>педагогов:</a:t>
            </a:r>
          </a:p>
          <a:p>
            <a:pPr marL="0" lvl="0" indent="0" algn="just">
              <a:buNone/>
            </a:pPr>
            <a:r>
              <a:rPr lang="ru-RU" sz="2200" dirty="0" smtClean="0"/>
              <a:t>диагностика </a:t>
            </a:r>
            <a:r>
              <a:rPr lang="ru-RU" sz="2200" dirty="0"/>
              <a:t>профессиональных дефицитов на основании стандартизированных оценочных процедур; </a:t>
            </a:r>
            <a:endParaRPr lang="ru-RU" sz="2200" dirty="0" smtClean="0"/>
          </a:p>
          <a:p>
            <a:pPr marL="0" lvl="0" indent="0" algn="just">
              <a:buNone/>
            </a:pPr>
            <a:endParaRPr lang="ru-RU" sz="2200" dirty="0"/>
          </a:p>
          <a:p>
            <a:pPr marL="0" lvl="0" indent="0" algn="just">
              <a:buNone/>
            </a:pPr>
            <a:r>
              <a:rPr lang="ru-RU" sz="2200" dirty="0"/>
              <a:t>самодиагностика профессиональных дефицитов на основании рефлексии профессиональной деятельности; </a:t>
            </a:r>
            <a:endParaRPr lang="ru-RU" sz="2200" dirty="0" smtClean="0"/>
          </a:p>
          <a:p>
            <a:pPr marL="0" lvl="0" indent="0" algn="just">
              <a:buNone/>
            </a:pPr>
            <a:endParaRPr lang="ru-RU" sz="2200" dirty="0"/>
          </a:p>
          <a:p>
            <a:pPr marL="0" lvl="0" indent="0" algn="just">
              <a:buNone/>
            </a:pPr>
            <a:r>
              <a:rPr lang="ru-RU" sz="2200" dirty="0"/>
              <a:t>диагностика профессиональных дефицитов на основании </a:t>
            </a:r>
            <a:r>
              <a:rPr lang="ru-RU" sz="2200" dirty="0" smtClean="0"/>
              <a:t>образовательных </a:t>
            </a:r>
            <a:r>
              <a:rPr lang="ru-RU" sz="2200" dirty="0"/>
              <a:t>результатов </a:t>
            </a:r>
            <a:r>
              <a:rPr lang="ru-RU" sz="2200" dirty="0" smtClean="0"/>
              <a:t>обучающихся; </a:t>
            </a:r>
          </a:p>
          <a:p>
            <a:pPr marL="0" lvl="0" indent="0" algn="just">
              <a:buNone/>
            </a:pPr>
            <a:endParaRPr lang="ru-RU" sz="2200" dirty="0"/>
          </a:p>
          <a:p>
            <a:pPr marL="0" lvl="0" indent="0" algn="just">
              <a:buNone/>
            </a:pPr>
            <a:r>
              <a:rPr lang="ru-RU" sz="2200" dirty="0"/>
              <a:t>диагностика профессиональных дефицитов на основании экспертной оценки практической </a:t>
            </a:r>
            <a:r>
              <a:rPr lang="ru-RU" sz="2200" dirty="0" smtClean="0"/>
              <a:t>деятельности</a:t>
            </a:r>
            <a:r>
              <a:rPr lang="ru-RU" sz="2200" dirty="0"/>
              <a:t>. </a:t>
            </a:r>
          </a:p>
          <a:p>
            <a:pPr marL="0" lvl="1" indent="0">
              <a:spcBef>
                <a:spcPts val="1000"/>
              </a:spcBef>
              <a:buNone/>
            </a:pPr>
            <a:endParaRPr lang="ru-RU" b="1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6516" y="2884324"/>
            <a:ext cx="708861" cy="75999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44" y="3875509"/>
            <a:ext cx="768017" cy="806116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" y="5613683"/>
            <a:ext cx="684630" cy="715699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72" y="4807125"/>
            <a:ext cx="608012" cy="629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253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960" y="942258"/>
            <a:ext cx="12025988" cy="48785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+mn-lt"/>
              </a:rPr>
              <a:t>3 этап. Формулирование дефицита, задач на предстоящий период деятельности и образовательных задач и форм предъявления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результата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(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1, 2 и 5 столбцы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ИОМ)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488" y="1056247"/>
            <a:ext cx="11430000" cy="453848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Конструктор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дефицитов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(1 столбец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ИОМ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ru-RU" b="1" dirty="0"/>
              <a:t>Не умею (не владею умениями</a:t>
            </a:r>
            <a:r>
              <a:rPr lang="ru-RU" b="1" dirty="0" smtClean="0"/>
              <a:t>):</a:t>
            </a:r>
          </a:p>
          <a:p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Испытываю </a:t>
            </a:r>
            <a:r>
              <a:rPr lang="ru-RU" b="1" dirty="0"/>
              <a:t>затруднения</a:t>
            </a:r>
            <a:r>
              <a:rPr lang="ru-RU" b="1" dirty="0" smtClean="0"/>
              <a:t>:</a:t>
            </a:r>
          </a:p>
          <a:p>
            <a:endParaRPr lang="ru-RU" dirty="0"/>
          </a:p>
          <a:p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 smtClean="0"/>
              <a:t>Не </a:t>
            </a:r>
            <a:r>
              <a:rPr lang="ru-RU" b="1" dirty="0"/>
              <a:t>знаю</a:t>
            </a:r>
            <a:r>
              <a:rPr lang="ru-RU" b="1" dirty="0" smtClean="0"/>
              <a:t>:</a:t>
            </a:r>
          </a:p>
          <a:p>
            <a:endParaRPr lang="ru-RU" dirty="0" smtClean="0"/>
          </a:p>
          <a:p>
            <a:endParaRPr lang="ru-RU" i="1" dirty="0" smtClean="0"/>
          </a:p>
          <a:p>
            <a:endParaRPr lang="ru-RU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151399"/>
              </p:ext>
            </p:extLst>
          </p:nvPr>
        </p:nvGraphicFramePr>
        <p:xfrm>
          <a:off x="635961" y="1803972"/>
          <a:ext cx="10847054" cy="1188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11764">
                  <a:extLst>
                    <a:ext uri="{9D8B030D-6E8A-4147-A177-3AD203B41FA5}">
                      <a16:colId xmlns:a16="http://schemas.microsoft.com/office/drawing/2014/main" val="2626933368"/>
                    </a:ext>
                  </a:extLst>
                </a:gridCol>
                <a:gridCol w="2868243">
                  <a:extLst>
                    <a:ext uri="{9D8B030D-6E8A-4147-A177-3AD203B41FA5}">
                      <a16:colId xmlns:a16="http://schemas.microsoft.com/office/drawing/2014/main" val="417515484"/>
                    </a:ext>
                  </a:extLst>
                </a:gridCol>
                <a:gridCol w="2378191">
                  <a:extLst>
                    <a:ext uri="{9D8B030D-6E8A-4147-A177-3AD203B41FA5}">
                      <a16:colId xmlns:a16="http://schemas.microsoft.com/office/drawing/2014/main" val="1644190852"/>
                    </a:ext>
                  </a:extLst>
                </a:gridCol>
                <a:gridCol w="2888856">
                  <a:extLst>
                    <a:ext uri="{9D8B030D-6E8A-4147-A177-3AD203B41FA5}">
                      <a16:colId xmlns:a16="http://schemas.microsoft.com/office/drawing/2014/main" val="801446584"/>
                    </a:ext>
                  </a:extLst>
                </a:gridCol>
              </a:tblGrid>
              <a:tr h="11367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Реализовывать (что?) …. (чему? у кого?)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Обеспечить успех/результативность… в (чём-либо?)… (у кого?).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Организовывать…(что-либо?).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Планировать…, оценивать…, создавать…, использовать… (что? у кого?) и др.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49874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104134"/>
              </p:ext>
            </p:extLst>
          </p:nvPr>
        </p:nvGraphicFramePr>
        <p:xfrm>
          <a:off x="635962" y="5248242"/>
          <a:ext cx="1084705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966">
                  <a:extLst>
                    <a:ext uri="{9D8B030D-6E8A-4147-A177-3AD203B41FA5}">
                      <a16:colId xmlns:a16="http://schemas.microsoft.com/office/drawing/2014/main" val="4146899225"/>
                    </a:ext>
                  </a:extLst>
                </a:gridCol>
                <a:gridCol w="2707966">
                  <a:extLst>
                    <a:ext uri="{9D8B030D-6E8A-4147-A177-3AD203B41FA5}">
                      <a16:colId xmlns:a16="http://schemas.microsoft.com/office/drawing/2014/main" val="2732052231"/>
                    </a:ext>
                  </a:extLst>
                </a:gridCol>
                <a:gridCol w="2538718">
                  <a:extLst>
                    <a:ext uri="{9D8B030D-6E8A-4147-A177-3AD203B41FA5}">
                      <a16:colId xmlns:a16="http://schemas.microsoft.com/office/drawing/2014/main" val="1351693564"/>
                    </a:ext>
                  </a:extLst>
                </a:gridCol>
                <a:gridCol w="2892403">
                  <a:extLst>
                    <a:ext uri="{9D8B030D-6E8A-4147-A177-3AD203B41FA5}">
                      <a16:colId xmlns:a16="http://schemas.microsoft.com/office/drawing/2014/main" val="222202892"/>
                    </a:ext>
                  </a:extLst>
                </a:gridCol>
              </a:tblGrid>
              <a:tr h="769742">
                <a:tc>
                  <a:txBody>
                    <a:bodyPr/>
                    <a:lstStyle/>
                    <a:p>
                      <a:pPr marL="889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Особенностей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развития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(чего?)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spc="-2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полном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объёме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…(кого?)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Практические способы (чего? в чём? у кого? где?).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Условия для реализации</a:t>
                      </a:r>
                      <a:r>
                        <a:rPr lang="ru-RU" sz="180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(чего?</a:t>
                      </a:r>
                      <a:r>
                        <a:rPr lang="ru-RU" sz="180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spc="-1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чём? у кого?</a:t>
                      </a:r>
                      <a:r>
                        <a:rPr lang="ru-RU" sz="1800" spc="-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где?) ….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Нормативные</a:t>
                      </a:r>
                      <a:r>
                        <a:rPr lang="ru-RU" sz="1800" spc="-3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основания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работы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(чем?</a:t>
                      </a:r>
                      <a:r>
                        <a:rPr lang="ru-RU" sz="180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кем?</a:t>
                      </a:r>
                      <a:r>
                        <a:rPr lang="ru-RU" sz="180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r>
                        <a:rPr lang="ru-RU" sz="1800" spc="-3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т.д.)</a:t>
                      </a:r>
                      <a:r>
                        <a:rPr lang="ru-RU" sz="1800" spc="-3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…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3531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329727"/>
              </p:ext>
            </p:extLst>
          </p:nvPr>
        </p:nvGraphicFramePr>
        <p:xfrm>
          <a:off x="635960" y="3642406"/>
          <a:ext cx="1084705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6100">
                  <a:extLst>
                    <a:ext uri="{9D8B030D-6E8A-4147-A177-3AD203B41FA5}">
                      <a16:colId xmlns:a16="http://schemas.microsoft.com/office/drawing/2014/main" val="1473822268"/>
                    </a:ext>
                  </a:extLst>
                </a:gridCol>
                <a:gridCol w="5000955">
                  <a:extLst>
                    <a:ext uri="{9D8B030D-6E8A-4147-A177-3AD203B41FA5}">
                      <a16:colId xmlns:a16="http://schemas.microsoft.com/office/drawing/2014/main" val="1325970163"/>
                    </a:ext>
                  </a:extLst>
                </a:gridCol>
              </a:tblGrid>
              <a:tr h="842010">
                <a:tc>
                  <a:txBody>
                    <a:bodyPr/>
                    <a:lstStyle/>
                    <a:p>
                      <a:pPr marL="8890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 овладении методами и приёмами/ технологиями/ способами/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формированием/навыком/умением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…. (чего?) в (чём? или где?)….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r>
                        <a:rPr lang="ru-RU" sz="1800" spc="-2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(чем?)</a:t>
                      </a:r>
                      <a:r>
                        <a:rPr lang="ru-RU" sz="1800" spc="-3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мотивации</a:t>
                      </a:r>
                      <a:r>
                        <a:rPr lang="ru-RU" sz="1800" spc="-1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r>
                        <a:rPr lang="ru-RU" sz="1800" spc="-4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(чему?)…</a:t>
                      </a:r>
                      <a:r>
                        <a:rPr lang="ru-RU" sz="1800" spc="-3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(у</a:t>
                      </a:r>
                      <a:r>
                        <a:rPr lang="ru-RU" sz="1800" spc="-2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кого?)….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346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638" y="178678"/>
            <a:ext cx="11315700" cy="512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/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Конструктор </a:t>
            </a:r>
            <a:r>
              <a:rPr lang="ru-RU" sz="27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образовательных задач и форм предъявления </a:t>
            </a: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результатов </a:t>
            </a:r>
            <a:b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(2 и 5 столбец ИОМ)</a:t>
            </a:r>
            <a:r>
              <a:rPr lang="ru-RU" sz="31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b="1" i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3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7112087"/>
              </p:ext>
            </p:extLst>
          </p:nvPr>
        </p:nvGraphicFramePr>
        <p:xfrm>
          <a:off x="971634" y="1350849"/>
          <a:ext cx="10344150" cy="469657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4586128">
                  <a:extLst>
                    <a:ext uri="{9D8B030D-6E8A-4147-A177-3AD203B41FA5}">
                      <a16:colId xmlns:a16="http://schemas.microsoft.com/office/drawing/2014/main" val="1783951829"/>
                    </a:ext>
                  </a:extLst>
                </a:gridCol>
                <a:gridCol w="5758022">
                  <a:extLst>
                    <a:ext uri="{9D8B030D-6E8A-4147-A177-3AD203B41FA5}">
                      <a16:colId xmlns:a16="http://schemas.microsoft.com/office/drawing/2014/main" val="2282280434"/>
                    </a:ext>
                  </a:extLst>
                </a:gridCol>
              </a:tblGrid>
              <a:tr h="669635">
                <a:tc>
                  <a:txBody>
                    <a:bodyPr/>
                    <a:lstStyle/>
                    <a:p>
                      <a:pPr marL="848360" indent="-485140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Образовательная</a:t>
                      </a:r>
                      <a:r>
                        <a:rPr lang="ru-RU" sz="1800" b="1" spc="-70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задача (Столбец 2)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76020" indent="-798830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Форма</a:t>
                      </a:r>
                      <a:r>
                        <a:rPr lang="ru-RU" sz="1800" b="1" spc="-70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предъявления</a:t>
                      </a:r>
                      <a:r>
                        <a:rPr lang="ru-RU" sz="1800" b="1" spc="-65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результата (Столбец 5)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521618"/>
                  </a:ext>
                </a:extLst>
              </a:tr>
              <a:tr h="477461">
                <a:tc gridSpan="2">
                  <a:txBody>
                    <a:bodyPr/>
                    <a:lstStyle/>
                    <a:p>
                      <a:pPr marL="5715" algn="ct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Формулирование профессиональных дефицитов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774251"/>
                  </a:ext>
                </a:extLst>
              </a:tr>
              <a:tr h="996527">
                <a:tc>
                  <a:txBody>
                    <a:bodyPr/>
                    <a:lstStyle/>
                    <a:p>
                      <a:pPr marL="36195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Изучить</a:t>
                      </a:r>
                      <a:r>
                        <a:rPr lang="ru-RU" sz="1800" spc="-40" dirty="0">
                          <a:effectLst/>
                        </a:rPr>
                        <a:t> </a:t>
                      </a:r>
                      <a:r>
                        <a:rPr lang="ru-RU" sz="1800" spc="-10" dirty="0">
                          <a:effectLst/>
                        </a:rPr>
                        <a:t>приемы/методы/технологии</a:t>
                      </a:r>
                      <a:endParaRPr lang="ru-RU" sz="1800" dirty="0">
                        <a:effectLst/>
                      </a:endParaRPr>
                    </a:p>
                    <a:p>
                      <a:pPr marL="36195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Выполнение</a:t>
                      </a:r>
                      <a:r>
                        <a:rPr lang="ru-RU" sz="1800" spc="5" dirty="0">
                          <a:effectLst/>
                        </a:rPr>
                        <a:t> </a:t>
                      </a:r>
                      <a:r>
                        <a:rPr lang="ru-RU" sz="1800" spc="-10" dirty="0">
                          <a:effectLst/>
                        </a:rPr>
                        <a:t>теста</a:t>
                      </a:r>
                      <a:endParaRPr lang="ru-RU" sz="1800" dirty="0">
                        <a:effectLst/>
                      </a:endParaRPr>
                    </a:p>
                    <a:p>
                      <a:pPr marL="36195" marR="47371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Выступление</a:t>
                      </a:r>
                      <a:r>
                        <a:rPr lang="ru-RU" sz="1800" spc="-5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на</a:t>
                      </a:r>
                      <a:r>
                        <a:rPr lang="ru-RU" sz="1800" spc="-5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тему </a:t>
                      </a:r>
                    </a:p>
                    <a:p>
                      <a:pPr marL="36195" marR="473710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Методическая копилка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557315"/>
                  </a:ext>
                </a:extLst>
              </a:tr>
              <a:tr h="790075">
                <a:tc>
                  <a:txBody>
                    <a:bodyPr/>
                    <a:lstStyle/>
                    <a:p>
                      <a:pPr marL="36195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Освоить</a:t>
                      </a:r>
                      <a:r>
                        <a:rPr lang="ru-RU" sz="1800" spc="-10" dirty="0">
                          <a:effectLst/>
                        </a:rPr>
                        <a:t> приемы/методы/технологии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ts val="1405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Методические </a:t>
                      </a:r>
                      <a:r>
                        <a:rPr lang="ru-RU" sz="1800" spc="-10" dirty="0">
                          <a:effectLst/>
                        </a:rPr>
                        <a:t>разработки</a:t>
                      </a:r>
                      <a:endParaRPr lang="ru-RU" sz="1800" dirty="0">
                        <a:effectLst/>
                      </a:endParaRPr>
                    </a:p>
                    <a:p>
                      <a:pPr marL="36195" marR="47371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Организация</a:t>
                      </a:r>
                      <a:r>
                        <a:rPr lang="ru-RU" sz="1800" spc="-7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мероприятий </a:t>
                      </a:r>
                    </a:p>
                    <a:p>
                      <a:pPr marL="36195" marR="81788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Подборка</a:t>
                      </a:r>
                      <a:r>
                        <a:rPr lang="ru-RU" sz="1800" spc="-7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примеров</a:t>
                      </a:r>
                      <a:r>
                        <a:rPr lang="ru-RU" sz="1800" spc="-65" dirty="0">
                          <a:effectLst/>
                        </a:rPr>
                        <a:t>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5084"/>
                  </a:ext>
                </a:extLst>
              </a:tr>
              <a:tr h="391280">
                <a:tc gridSpan="2">
                  <a:txBody>
                    <a:bodyPr/>
                    <a:lstStyle/>
                    <a:p>
                      <a:pPr marL="36195" algn="ct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Формулировка</a:t>
                      </a:r>
                      <a:r>
                        <a:rPr lang="ru-RU" sz="1800" b="1" spc="-10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задачи</a:t>
                      </a:r>
                      <a:r>
                        <a:rPr lang="ru-RU" sz="1800" b="1" spc="-10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на</a:t>
                      </a:r>
                      <a:r>
                        <a:rPr lang="ru-RU" sz="1800" b="1" spc="-5" dirty="0">
                          <a:effectLst/>
                        </a:rPr>
                        <a:t> </a:t>
                      </a:r>
                      <a:r>
                        <a:rPr lang="ru-RU" sz="1800" b="1" dirty="0">
                          <a:effectLst/>
                        </a:rPr>
                        <a:t>изменение</a:t>
                      </a:r>
                      <a:r>
                        <a:rPr lang="ru-RU" sz="1800" b="1" spc="-5" dirty="0">
                          <a:effectLst/>
                        </a:rPr>
                        <a:t> </a:t>
                      </a:r>
                      <a:r>
                        <a:rPr lang="ru-RU" sz="1800" b="1" spc="-10" dirty="0">
                          <a:effectLst/>
                        </a:rPr>
                        <a:t>деятельности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779029"/>
                  </a:ext>
                </a:extLst>
              </a:tr>
              <a:tr h="1269928">
                <a:tc>
                  <a:txBody>
                    <a:bodyPr/>
                    <a:lstStyle/>
                    <a:p>
                      <a:pPr marL="36195" marR="24384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Внедрить</a:t>
                      </a:r>
                      <a:r>
                        <a:rPr lang="ru-RU" sz="1800" spc="-70" dirty="0">
                          <a:effectLst/>
                        </a:rPr>
                        <a:t> </a:t>
                      </a:r>
                      <a:endParaRPr lang="ru-RU" sz="1800" dirty="0">
                        <a:effectLst/>
                      </a:endParaRPr>
                    </a:p>
                    <a:p>
                      <a:pPr marL="36195" marR="24384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</a:t>
                      </a:r>
                      <a:r>
                        <a:rPr lang="ru-RU" sz="1800" spc="-6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собственную</a:t>
                      </a:r>
                      <a:r>
                        <a:rPr lang="ru-RU" sz="1800" spc="-65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практику </a:t>
                      </a:r>
                      <a:r>
                        <a:rPr lang="ru-RU" sz="1800" spc="-10" dirty="0">
                          <a:effectLst/>
                        </a:rPr>
                        <a:t>приемы/методы/технологии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6195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Разработка</a:t>
                      </a:r>
                      <a:r>
                        <a:rPr lang="ru-RU" sz="1800" spc="-5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конспекта</a:t>
                      </a:r>
                      <a:r>
                        <a:rPr lang="ru-RU" sz="1800" spc="-5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учебных занятий </a:t>
                      </a:r>
                    </a:p>
                    <a:p>
                      <a:pPr marL="36195" marR="47371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Предъявление</a:t>
                      </a:r>
                      <a:r>
                        <a:rPr lang="ru-RU" sz="1800" spc="-6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опыта</a:t>
                      </a:r>
                      <a:r>
                        <a:rPr lang="ru-RU" sz="1800" spc="-70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на</a:t>
                      </a:r>
                      <a:r>
                        <a:rPr lang="ru-RU" sz="1800" spc="-55" dirty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семинарах </a:t>
                      </a:r>
                      <a:endParaRPr lang="ru-RU" sz="1800" dirty="0" smtClean="0">
                        <a:effectLst/>
                      </a:endParaRPr>
                    </a:p>
                    <a:p>
                      <a:pPr marL="36195" marR="473710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Проведение </a:t>
                      </a:r>
                      <a:r>
                        <a:rPr lang="ru-RU" sz="1800" dirty="0">
                          <a:effectLst/>
                        </a:rPr>
                        <a:t>мастер-классов </a:t>
                      </a:r>
                      <a:endParaRPr lang="ru-RU" sz="1800" dirty="0" smtClean="0">
                        <a:effectLst/>
                      </a:endParaRPr>
                    </a:p>
                    <a:p>
                      <a:pPr marL="36195" marR="473710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Разработка </a:t>
                      </a:r>
                      <a:r>
                        <a:rPr lang="ru-RU" sz="1800" dirty="0">
                          <a:effectLst/>
                        </a:rPr>
                        <a:t>и реализация </a:t>
                      </a:r>
                      <a:r>
                        <a:rPr lang="ru-RU" sz="1800" dirty="0" smtClean="0">
                          <a:effectLst/>
                        </a:rPr>
                        <a:t>проекта</a:t>
                      </a:r>
                    </a:p>
                    <a:p>
                      <a:pPr marL="36195" marR="473710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т.д.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64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23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421" y="184651"/>
            <a:ext cx="11193379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n-lt"/>
              </a:rPr>
              <a:t>4 этап. Подбор действий, мероприятий и форм для решения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поставленных </a:t>
            </a:r>
            <a:r>
              <a:rPr lang="ru-RU" sz="2800" b="1" dirty="0">
                <a:solidFill>
                  <a:srgbClr val="C00000"/>
                </a:solidFill>
                <a:latin typeface="+mn-lt"/>
              </a:rPr>
              <a:t>образовательных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задач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(столбец 3 ИОМ)</a:t>
            </a:r>
            <a:endParaRPr lang="ru-RU" sz="2400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315" y="1510214"/>
            <a:ext cx="9856332" cy="507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33498" y="2703778"/>
            <a:ext cx="4033846" cy="6206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+mn-lt"/>
              </a:rPr>
              <a:t>Федеральные ресурсы. 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Академия </a:t>
            </a:r>
            <a:r>
              <a:rPr lang="ru-RU" sz="2000" b="1" dirty="0" err="1" smtClean="0">
                <a:latin typeface="+mn-lt"/>
              </a:rPr>
              <a:t>Минпросвещения</a:t>
            </a:r>
            <a:r>
              <a:rPr lang="ru-RU" sz="2000" b="1" dirty="0" smtClean="0">
                <a:latin typeface="+mn-lt"/>
              </a:rPr>
              <a:t>. Федеральный методический центр.</a:t>
            </a:r>
            <a:endParaRPr lang="ru-RU" sz="2000" b="1" dirty="0"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80226" y="2749694"/>
            <a:ext cx="877437" cy="639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ВЦХТ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076" y="5161054"/>
            <a:ext cx="457868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Региональные ресурсы.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Региональный модельный центр ЯНАО</a:t>
            </a:r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</a:t>
            </a:r>
          </a:p>
          <a:p>
            <a:pPr algn="ctr"/>
            <a:endParaRPr lang="ru-RU" sz="2000" b="1" dirty="0"/>
          </a:p>
          <a:p>
            <a:pPr algn="ctr"/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73510" y="2616522"/>
            <a:ext cx="35968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312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ЭОР</a:t>
            </a:r>
          </a:p>
          <a:p>
            <a:pPr algn="ctr"/>
            <a:r>
              <a:rPr lang="ru-RU" sz="2000" b="1" dirty="0" smtClean="0">
                <a:solidFill>
                  <a:srgbClr val="4A312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 направленностям ДО</a:t>
            </a:r>
            <a:endParaRPr lang="ru-RU" sz="20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50421" y="375850"/>
            <a:ext cx="7364184" cy="620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Ресурсная карта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762" y="1137595"/>
            <a:ext cx="1381318" cy="1381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850" y="1124021"/>
            <a:ext cx="1381318" cy="13813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762" y="3599779"/>
            <a:ext cx="1381318" cy="13813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7850" y="3599779"/>
            <a:ext cx="1381318" cy="138131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964380" y="5168400"/>
            <a:ext cx="2909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Региональные ресурсы. </a:t>
            </a:r>
          </a:p>
          <a:p>
            <a:pPr algn="ctr"/>
            <a:r>
              <a:rPr lang="ru-RU" sz="2000" b="1" dirty="0" smtClean="0"/>
              <a:t>ЦНППМ ЯНАО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01297" y="5161054"/>
            <a:ext cx="40266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Региональные ресурсы. </a:t>
            </a:r>
          </a:p>
          <a:p>
            <a:pPr algn="ctr"/>
            <a:r>
              <a:rPr lang="ru-RU" sz="2000" b="1" dirty="0" smtClean="0"/>
              <a:t>Педагогические сообщества ЯНАО</a:t>
            </a:r>
            <a:endParaRPr lang="ru-RU" sz="20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3946" y="3605283"/>
            <a:ext cx="1381318" cy="13813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1297" y="1043339"/>
            <a:ext cx="1381318" cy="138131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049405" y="6031115"/>
            <a:ext cx="62360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Муниципальная база лучших практик ДОД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https</a:t>
            </a:r>
            <a:r>
              <a:rPr lang="ru-RU" sz="2000" b="1" dirty="0">
                <a:solidFill>
                  <a:srgbClr val="002060"/>
                </a:solidFill>
              </a:rPr>
              <a:t>://akademiyatalantov-nur.yanao.ru/activity/45094/</a:t>
            </a:r>
          </a:p>
        </p:txBody>
      </p:sp>
    </p:spTree>
    <p:extLst>
      <p:ext uri="{BB962C8B-B14F-4D97-AF65-F5344CB8AC3E}">
        <p14:creationId xmlns:p14="http://schemas.microsoft.com/office/powerpoint/2010/main" val="31427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12909</TotalTime>
  <Words>1241</Words>
  <Application>Microsoft Office PowerPoint</Application>
  <PresentationFormat>Широкоэкранный</PresentationFormat>
  <Paragraphs>272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Модель методического сопровождения педагога</vt:lpstr>
      <vt:lpstr>Индивидуальный образовательный маршрут педагога </vt:lpstr>
      <vt:lpstr>Этапы составления и реализации индивидуального образовательного маршрута </vt:lpstr>
      <vt:lpstr>3 этап. Формулирование дефицита, задач на предстоящий период деятельности и образовательных задач и форм предъявления результата (1, 2 и 5 столбцы ИОМ)    </vt:lpstr>
      <vt:lpstr>  Конструктор образовательных задач и форм предъявления результатов  (2 и 5 столбец ИОМ) </vt:lpstr>
      <vt:lpstr>4 этап. Подбор действий, мероприятий и форм для решения поставленных образовательных задач (столбец 3 ИОМ)</vt:lpstr>
      <vt:lpstr>Федеральные ресурсы.  Академия Минпросвещения. Федеральный методический центр.</vt:lpstr>
      <vt:lpstr>Конструктор  «Формы методической работы педагогов»</vt:lpstr>
      <vt:lpstr>План методической работы  МБОУ ДО ГДТ «Академия талантов» на 2024-2025 г.</vt:lpstr>
      <vt:lpstr>План работы с молодыми специалистами  в рамках программы Наставничества на 2024-2025 г.</vt:lpstr>
      <vt:lpstr>Результаты реализации ИОМ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</dc:creator>
  <cp:lastModifiedBy>On</cp:lastModifiedBy>
  <cp:revision>101</cp:revision>
  <dcterms:created xsi:type="dcterms:W3CDTF">2025-03-25T10:59:15Z</dcterms:created>
  <dcterms:modified xsi:type="dcterms:W3CDTF">2025-04-08T08:35:22Z</dcterms:modified>
</cp:coreProperties>
</file>