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8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71" r:id="rId5"/>
    <p:sldId id="313" r:id="rId6"/>
    <p:sldId id="317" r:id="rId7"/>
    <p:sldId id="328" r:id="rId8"/>
    <p:sldId id="329" r:id="rId9"/>
    <p:sldId id="320" r:id="rId10"/>
    <p:sldId id="324" r:id="rId11"/>
    <p:sldId id="332" r:id="rId12"/>
    <p:sldId id="334" r:id="rId13"/>
    <p:sldId id="321" r:id="rId14"/>
    <p:sldId id="337" r:id="rId15"/>
    <p:sldId id="335" r:id="rId16"/>
    <p:sldId id="323" r:id="rId17"/>
    <p:sldId id="333" r:id="rId18"/>
    <p:sldId id="336" r:id="rId19"/>
    <p:sldId id="315" r:id="rId20"/>
    <p:sldId id="314" r:id="rId21"/>
    <p:sldId id="327" r:id="rId22"/>
    <p:sldId id="326" r:id="rId23"/>
    <p:sldId id="338" r:id="rId24"/>
    <p:sldId id="325" r:id="rId25"/>
    <p:sldId id="285" r:id="rId26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3252BA2-4913-485B-B5F0-40DB1B6F4353}">
          <p14:sldIdLst>
            <p14:sldId id="271"/>
            <p14:sldId id="313"/>
            <p14:sldId id="317"/>
            <p14:sldId id="328"/>
            <p14:sldId id="329"/>
            <p14:sldId id="320"/>
            <p14:sldId id="324"/>
            <p14:sldId id="332"/>
            <p14:sldId id="334"/>
            <p14:sldId id="321"/>
            <p14:sldId id="337"/>
            <p14:sldId id="335"/>
            <p14:sldId id="323"/>
            <p14:sldId id="333"/>
            <p14:sldId id="336"/>
            <p14:sldId id="315"/>
            <p14:sldId id="314"/>
            <p14:sldId id="327"/>
            <p14:sldId id="326"/>
            <p14:sldId id="338"/>
            <p14:sldId id="325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2" pos="325" userDrawn="1">
          <p15:clr>
            <a:srgbClr val="A4A3A4"/>
          </p15:clr>
        </p15:guide>
        <p15:guide id="4" pos="1277" userDrawn="1">
          <p15:clr>
            <a:srgbClr val="A4A3A4"/>
          </p15:clr>
        </p15:guide>
        <p15:guide id="5" pos="2978" userDrawn="1">
          <p15:clr>
            <a:srgbClr val="A4A3A4"/>
          </p15:clr>
        </p15:guide>
        <p15:guide id="6" pos="2071" userDrawn="1">
          <p15:clr>
            <a:srgbClr val="A4A3A4"/>
          </p15:clr>
        </p15:guide>
        <p15:guide id="9" pos="3817" userDrawn="1">
          <p15:clr>
            <a:srgbClr val="A4A3A4"/>
          </p15:clr>
        </p15:guide>
        <p15:guide id="10" pos="4702" userDrawn="1">
          <p15:clr>
            <a:srgbClr val="A4A3A4"/>
          </p15:clr>
        </p15:guide>
        <p15:guide id="11" pos="5609" userDrawn="1">
          <p15:clr>
            <a:srgbClr val="A4A3A4"/>
          </p15:clr>
        </p15:guide>
        <p15:guide id="12" pos="7333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5" pos="6448" userDrawn="1">
          <p15:clr>
            <a:srgbClr val="A4A3A4"/>
          </p15:clr>
        </p15:guide>
        <p15:guide id="16" orient="horz" pos="9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утьков Юрий Юрьевич" initials="КЮЮ" lastIdx="4" clrIdx="0">
    <p:extLst>
      <p:ext uri="{19B8F6BF-5375-455C-9EA6-DF929625EA0E}">
        <p15:presenceInfo xmlns:p15="http://schemas.microsoft.com/office/powerpoint/2012/main" userId="S::ykutkov@hse.ru::45dbd1ed-eea1-4925-9fa4-5001421b49d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D69"/>
    <a:srgbClr val="DBC7D8"/>
    <a:srgbClr val="CDB3C9"/>
    <a:srgbClr val="FDF1E9"/>
    <a:srgbClr val="BE9CB8"/>
    <a:srgbClr val="96628C"/>
    <a:srgbClr val="CD5A5A"/>
    <a:srgbClr val="D9D9D9"/>
    <a:srgbClr val="E61F3D"/>
    <a:srgbClr val="029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3" autoAdjust="0"/>
    <p:restoredTop sz="91687" autoAdjust="0"/>
  </p:normalViewPr>
  <p:slideViewPr>
    <p:cSldViewPr snapToGrid="0" snapToObjects="1">
      <p:cViewPr varScale="1">
        <p:scale>
          <a:sx n="91" d="100"/>
          <a:sy n="91" d="100"/>
        </p:scale>
        <p:origin x="84" y="246"/>
      </p:cViewPr>
      <p:guideLst>
        <p:guide pos="325"/>
        <p:guide pos="1277"/>
        <p:guide pos="2978"/>
        <p:guide pos="2071"/>
        <p:guide pos="3817"/>
        <p:guide pos="4702"/>
        <p:guide pos="5609"/>
        <p:guide pos="7333"/>
        <p:guide orient="horz" pos="2160"/>
        <p:guide pos="6448"/>
        <p:guide orient="horz" pos="9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4" d="100"/>
          <a:sy n="134" d="100"/>
        </p:scale>
        <p:origin x="3648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1-&#1044;&#1054;&#1044;\1_DOD_2023%20(1)\&#1058;&#1072;&#1073;&#1083;&#1080;&#1094;&#1072;%203%20(&#1054;&#1050;&#1042;&#1069;&#1044;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&#1052;&#1069;&#1054;\&#1054;&#1073;&#1089;&#1083;&#1077;&#1076;&#1086;&#1074;&#1072;&#1085;&#1080;&#1077;%20&#1087;&#1086;%20&#1044;&#1054;&#1044;\2022_&#1088;&#1072;&#1073;\&#1044;&#1054;&#1044;%20&#1056;&#1091;&#1082;&#1086;&#1074;&#1086;&#1076;&#1080;&#1090;&#1077;&#1083;&#1080;%202022_&#1051;&#1080;&#1085;&#1077;&#1081;&#1082;&#1072;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1-&#1044;&#1054;&#1044;\1_DOD_2023%20(1)\&#1058;&#1072;&#1073;&#1083;&#1080;&#1094;&#1072;%203%20(&#1090;&#1080;&#1087;%20&#1087;&#1086;&#1089;&#1077;&#1083;&#1077;&#1085;&#1080;&#1103;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1-&#1044;&#1054;&#1044;\1_DOD_2023%20(1)\&#1058;&#1072;&#1073;&#1083;&#1080;&#1094;&#1072;%205%20(&#1054;&#1050;&#1042;&#1069;&#1044;2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1-&#1044;&#1054;&#1044;\1_DOD_2023%20(1)\&#1058;&#1072;&#1073;&#1083;&#1080;&#1094;&#1072;%203%20(&#1054;&#1050;&#1042;&#1069;&#1044;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&#1042;&#1064;&#1069;\2021\&#1052;&#1069;&#1054;\&#1040;&#1085;&#1072;&#1083;&#1080;&#1090;&#1080;&#1082;&#1072;\&#1044;&#1086;&#1082;&#1083;&#1072;&#1076;%20&#1087;&#1086;%20&#1044;&#1054;&#1044;\&#1044;&#1080;&#1072;&#1075;&#1088;&#1072;&#1084;&#1084;&#1099;%20&#1091;&#1095;&#1072;&#1089;&#1090;&#1080;&#1077;%20&#1076;&#1077;&#1090;&#1077;&#1081;%20&#1074;%20&#1044;&#1054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&#1052;&#1069;&#1054;\&#1054;&#1073;&#1089;&#1083;&#1077;&#1076;&#1086;&#1074;&#1072;&#1085;&#1080;&#1103;%20&#1087;&#1086;%20&#1096;&#1082;&#1086;&#1083;&#1077;\&#1059;&#1095;&#1080;&#1090;&#1077;&#1083;&#1103;\2020\&#1064;&#1082;&#1086;&#1083;&#1072;_&#1091;&#1095;&#1080;&#1090;&#1077;&#1083;&#1103;_2020_&#1083;&#1080;&#1085;&#1077;&#1081;&#1082;&#1072;_&#1074;&#1077;&#1089;&#107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N:\&#1052;&#1086;&#1080;%20&#1076;&#1086;&#1082;&#1091;&#1084;&#1077;&#1085;&#1090;&#1099;\&#1042;&#1064;&#1069;\2024\&#1042;&#1062;&#1061;&#1058;\&#1040;&#1085;&#1072;&#1083;&#1080;&#1090;&#1080;&#1082;&#1072;\&#1042;&#1089;&#1103;%20&#1041;&#1044;_&#1056;&#1040;&#1041;_&#1074;&#1099;&#1095;&#1080;&#1097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N:\&#1052;&#1086;&#1080;%20&#1076;&#1086;&#1082;&#1091;&#1084;&#1077;&#1085;&#1090;&#1099;\&#1042;&#1064;&#1069;\2024\&#1042;&#1062;&#1061;&#1058;\&#1040;&#1085;&#1072;&#1083;&#1080;&#1090;&#1080;&#1082;&#1072;\&#1042;&#1089;&#1103;%20&#1041;&#1044;_&#1056;&#1040;&#1041;_&#1074;&#1099;&#1095;&#1080;&#1097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&#1042;&#1064;&#1069;\2024\&#1042;&#1062;&#1061;&#1058;\&#1040;&#1085;&#1072;&#1083;&#1080;&#1090;&#1080;&#1082;&#1072;\&#1042;&#1089;&#1103;%20&#1041;&#1044;_&#1056;&#1040;&#1041;_&#1074;&#1099;&#1095;&#1080;&#1097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&#1042;&#1064;&#1069;\2024\&#1042;&#1062;&#1061;&#1058;\&#1040;&#1085;&#1072;&#1083;&#1080;&#1090;&#1080;&#1082;&#1072;\&#1042;&#1089;&#1103;%20&#1041;&#1044;_&#1056;&#1040;&#1041;_&#1074;&#1099;&#1095;&#1080;&#1097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N:\&#1052;&#1086;&#1080;%20&#1076;&#1086;&#1082;&#1091;&#1084;&#1077;&#1085;&#1090;&#1099;\BIG-DATA\&#1052;&#1069;&#1054;\&#1054;&#1073;&#1089;&#1083;&#1077;&#1076;&#1086;&#1074;&#1072;&#1085;&#1080;&#1077;%20&#1087;&#1086;%20&#1044;&#1054;&#1044;\2022_&#1088;&#1072;&#1073;\&#1044;&#1054;&#1044;%20&#1056;&#1091;&#1082;&#1086;&#1074;&#1086;&#1076;&#1080;&#1090;&#1077;&#1083;&#1080;%202022_&#1051;&#1080;&#1085;&#1077;&#1081;&#1082;&#1072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898478946925571E-2"/>
          <c:y val="3.3366156577772449E-2"/>
          <c:w val="0.59049493603610226"/>
          <c:h val="0.794882441361187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E9-4C44-905A-9CB9511D8D0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E9-4C44-905A-9CB9511D8D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E9-4C44-905A-9CB9511D8D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DE9-4C44-905A-9CB9511D8D0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HSE Sans" panose="02000000000000000000" pitchFamily="50" charset="-52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DE9-4C44-905A-9CB9511D8D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Лист1!$B$20:$B$24</c:f>
              <c:strCache>
                <c:ptCount val="4"/>
                <c:pt idx="0">
                  <c:v>Дошкольные</c:v>
                </c:pt>
                <c:pt idx="1">
                  <c:v>Школы</c:v>
                </c:pt>
                <c:pt idx="2">
                  <c:v>Вузы и СПО</c:v>
                </c:pt>
                <c:pt idx="3">
                  <c:v>ОДО</c:v>
                </c:pt>
              </c:strCache>
            </c:strRef>
          </c:cat>
          <c:val>
            <c:numRef>
              <c:f>Лист1!$C$20:$C$24</c:f>
              <c:numCache>
                <c:formatCode>0.0%</c:formatCode>
                <c:ptCount val="5"/>
                <c:pt idx="0">
                  <c:v>9.9442005377219242E-2</c:v>
                </c:pt>
                <c:pt idx="1">
                  <c:v>0.47427828643010989</c:v>
                </c:pt>
                <c:pt idx="2">
                  <c:v>3.2810882774575931E-2</c:v>
                </c:pt>
                <c:pt idx="3">
                  <c:v>0.38786645182953633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E9-4C44-905A-9CB9511D8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5172070393837822"/>
          <c:y val="2.9282845563098368E-2"/>
          <c:w val="0.32811035170291702"/>
          <c:h val="0.518387417801357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Взвеш!$H$912:$H$918</c:f>
              <c:strCache>
                <c:ptCount val="7"/>
                <c:pt idx="0">
                  <c:v>Спортивный инвентарь</c:v>
                </c:pt>
                <c:pt idx="1">
                  <c:v>Программное обеспечение для компьютерного, информационного (цифрового) оборудования</c:v>
                </c:pt>
                <c:pt idx="2">
                  <c:v>Компьютеры и другое информационное (цифровое) оборудование</c:v>
                </c:pt>
                <c:pt idx="3">
                  <c:v>Учебные пособия, методическая литература</c:v>
                </c:pt>
                <c:pt idx="4">
                  <c:v>Учебное оборудование</c:v>
                </c:pt>
                <c:pt idx="5">
                  <c:v>Учебные площади</c:v>
                </c:pt>
                <c:pt idx="6">
                  <c:v>Мебель</c:v>
                </c:pt>
              </c:strCache>
            </c:strRef>
          </c:cat>
          <c:val>
            <c:numRef>
              <c:f>Взвеш!$I$912:$I$918</c:f>
              <c:numCache>
                <c:formatCode>General</c:formatCode>
                <c:ptCount val="7"/>
                <c:pt idx="0">
                  <c:v>43</c:v>
                </c:pt>
                <c:pt idx="1">
                  <c:v>65.599999999999994</c:v>
                </c:pt>
                <c:pt idx="2">
                  <c:v>67.3</c:v>
                </c:pt>
                <c:pt idx="3">
                  <c:v>68.2</c:v>
                </c:pt>
                <c:pt idx="4">
                  <c:v>73.2</c:v>
                </c:pt>
                <c:pt idx="5">
                  <c:v>75.099999999999994</c:v>
                </c:pt>
                <c:pt idx="6">
                  <c:v>78.900000000000006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CA-400A-B6CD-2B346359B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454491855"/>
        <c:axId val="454476047"/>
      </c:barChart>
      <c:catAx>
        <c:axId val="45449185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2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454476047"/>
        <c:crosses val="autoZero"/>
        <c:auto val="1"/>
        <c:lblAlgn val="ctr"/>
        <c:lblOffset val="100"/>
        <c:noMultiLvlLbl val="0"/>
      </c:catAx>
      <c:valAx>
        <c:axId val="45447604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544918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lnSpc>
          <a:spcPct val="80000"/>
        </a:lnSpc>
        <a:defRPr sz="12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Лист1!$A$11</c:f>
              <c:strCache>
                <c:ptCount val="1"/>
                <c:pt idx="0">
                  <c:v>Город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Лист1!$B$10:$I$10</c:f>
              <c:strCache>
                <c:ptCount val="8"/>
                <c:pt idx="0">
                  <c:v>ФСН (предпроф)</c:v>
                </c:pt>
                <c:pt idx="1">
                  <c:v>СГН</c:v>
                </c:pt>
                <c:pt idx="2">
                  <c:v>ХН (предпроф)</c:v>
                </c:pt>
                <c:pt idx="3">
                  <c:v>ХН (общ)</c:v>
                </c:pt>
                <c:pt idx="4">
                  <c:v>ЕНН</c:v>
                </c:pt>
                <c:pt idx="5">
                  <c:v>ТН</c:v>
                </c:pt>
                <c:pt idx="6">
                  <c:v>ФСН (общ)</c:v>
                </c:pt>
                <c:pt idx="7">
                  <c:v>ТКН</c:v>
                </c:pt>
              </c:strCache>
            </c:strRef>
          </c:cat>
          <c:val>
            <c:numRef>
              <c:f>Лист1!$B$11:$I$11</c:f>
              <c:numCache>
                <c:formatCode>0.0%</c:formatCode>
                <c:ptCount val="8"/>
                <c:pt idx="0">
                  <c:v>0.85431617276194349</c:v>
                </c:pt>
                <c:pt idx="1">
                  <c:v>0.85140487292638101</c:v>
                </c:pt>
                <c:pt idx="2">
                  <c:v>0.8256080480525011</c:v>
                </c:pt>
                <c:pt idx="3">
                  <c:v>0.81929638472014954</c:v>
                </c:pt>
                <c:pt idx="4">
                  <c:v>0.81597044603747004</c:v>
                </c:pt>
                <c:pt idx="5">
                  <c:v>0.8060463862172712</c:v>
                </c:pt>
                <c:pt idx="6">
                  <c:v>0.75636786273116685</c:v>
                </c:pt>
                <c:pt idx="7">
                  <c:v>0.7500170815768441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A9-4265-AC66-CF30D7C30D75}"/>
            </c:ext>
          </c:extLst>
        </c:ser>
        <c:ser>
          <c:idx val="1"/>
          <c:order val="1"/>
          <c:tx>
            <c:strRef>
              <c:f>Лист1!$A$12</c:f>
              <c:strCache>
                <c:ptCount val="1"/>
                <c:pt idx="0">
                  <c:v>Село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Лист1!$B$10:$I$10</c:f>
              <c:strCache>
                <c:ptCount val="8"/>
                <c:pt idx="0">
                  <c:v>ФСН (предпроф)</c:v>
                </c:pt>
                <c:pt idx="1">
                  <c:v>СГН</c:v>
                </c:pt>
                <c:pt idx="2">
                  <c:v>ХН (предпроф)</c:v>
                </c:pt>
                <c:pt idx="3">
                  <c:v>ХН (общ)</c:v>
                </c:pt>
                <c:pt idx="4">
                  <c:v>ЕНН</c:v>
                </c:pt>
                <c:pt idx="5">
                  <c:v>ТН</c:v>
                </c:pt>
                <c:pt idx="6">
                  <c:v>ФСН (общ)</c:v>
                </c:pt>
                <c:pt idx="7">
                  <c:v>ТКН</c:v>
                </c:pt>
              </c:strCache>
            </c:strRef>
          </c:cat>
          <c:val>
            <c:numRef>
              <c:f>Лист1!$B$12:$I$12</c:f>
              <c:numCache>
                <c:formatCode>0.0%</c:formatCode>
                <c:ptCount val="8"/>
                <c:pt idx="0">
                  <c:v>0.14568382723805648</c:v>
                </c:pt>
                <c:pt idx="1">
                  <c:v>0.14859512707361894</c:v>
                </c:pt>
                <c:pt idx="2">
                  <c:v>0.17439195194749887</c:v>
                </c:pt>
                <c:pt idx="3">
                  <c:v>0.18070361527985049</c:v>
                </c:pt>
                <c:pt idx="4">
                  <c:v>0.18402955396252996</c:v>
                </c:pt>
                <c:pt idx="5">
                  <c:v>0.1939536137827288</c:v>
                </c:pt>
                <c:pt idx="6">
                  <c:v>0.24363213726883318</c:v>
                </c:pt>
                <c:pt idx="7">
                  <c:v>0.24998291842315595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A9-4265-AC66-CF30D7C30D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84637071"/>
        <c:axId val="1484636239"/>
      </c:barChart>
      <c:catAx>
        <c:axId val="14846370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484636239"/>
        <c:crosses val="autoZero"/>
        <c:auto val="1"/>
        <c:lblAlgn val="ctr"/>
        <c:lblOffset val="100"/>
        <c:noMultiLvlLbl val="0"/>
      </c:catAx>
      <c:valAx>
        <c:axId val="1484636239"/>
        <c:scaling>
          <c:orientation val="minMax"/>
          <c:max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4846370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Лист1!$C$28</c:f>
              <c:strCache>
                <c:ptCount val="1"/>
                <c:pt idx="0">
                  <c:v>Школы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Лист1!$D$27:$K$27</c:f>
              <c:strCache>
                <c:ptCount val="8"/>
                <c:pt idx="0">
                  <c:v>СГН</c:v>
                </c:pt>
                <c:pt idx="1">
                  <c:v>ЕНН</c:v>
                </c:pt>
                <c:pt idx="2">
                  <c:v>ФСН (общ)</c:v>
                </c:pt>
                <c:pt idx="3">
                  <c:v>ХН (общ)</c:v>
                </c:pt>
                <c:pt idx="4">
                  <c:v>ТН</c:v>
                </c:pt>
                <c:pt idx="5">
                  <c:v>ХН (предпроф)</c:v>
                </c:pt>
                <c:pt idx="6">
                  <c:v>ФСН (предпроф)</c:v>
                </c:pt>
                <c:pt idx="7">
                  <c:v>ТКН</c:v>
                </c:pt>
              </c:strCache>
            </c:strRef>
          </c:cat>
          <c:val>
            <c:numRef>
              <c:f>Лист1!$D$28:$K$28</c:f>
              <c:numCache>
                <c:formatCode>0.0%</c:formatCode>
                <c:ptCount val="8"/>
                <c:pt idx="0">
                  <c:v>0.75912767404943682</c:v>
                </c:pt>
                <c:pt idx="1">
                  <c:v>0.8093025324154387</c:v>
                </c:pt>
                <c:pt idx="2">
                  <c:v>0.85082456989469557</c:v>
                </c:pt>
                <c:pt idx="3">
                  <c:v>0.86097096266587791</c:v>
                </c:pt>
                <c:pt idx="4">
                  <c:v>0.88079905039004269</c:v>
                </c:pt>
                <c:pt idx="5">
                  <c:v>0.90034105505603046</c:v>
                </c:pt>
                <c:pt idx="6">
                  <c:v>0.93581879108604493</c:v>
                </c:pt>
                <c:pt idx="7">
                  <c:v>0.96531807263280645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7D-470A-A9FF-AB581A6363CE}"/>
            </c:ext>
          </c:extLst>
        </c:ser>
        <c:ser>
          <c:idx val="1"/>
          <c:order val="1"/>
          <c:tx>
            <c:strRef>
              <c:f>Лист1!$C$29</c:f>
              <c:strCache>
                <c:ptCount val="1"/>
                <c:pt idx="0">
                  <c:v>ОДО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Лист1!$D$27:$K$27</c:f>
              <c:strCache>
                <c:ptCount val="8"/>
                <c:pt idx="0">
                  <c:v>СГН</c:v>
                </c:pt>
                <c:pt idx="1">
                  <c:v>ЕНН</c:v>
                </c:pt>
                <c:pt idx="2">
                  <c:v>ФСН (общ)</c:v>
                </c:pt>
                <c:pt idx="3">
                  <c:v>ХН (общ)</c:v>
                </c:pt>
                <c:pt idx="4">
                  <c:v>ТН</c:v>
                </c:pt>
                <c:pt idx="5">
                  <c:v>ХН (предпроф)</c:v>
                </c:pt>
                <c:pt idx="6">
                  <c:v>ФСН (предпроф)</c:v>
                </c:pt>
                <c:pt idx="7">
                  <c:v>ТКН</c:v>
                </c:pt>
              </c:strCache>
            </c:strRef>
          </c:cat>
          <c:val>
            <c:numRef>
              <c:f>Лист1!$D$29:$K$29</c:f>
              <c:numCache>
                <c:formatCode>0.0%</c:formatCode>
                <c:ptCount val="8"/>
                <c:pt idx="0">
                  <c:v>0.82833314619276566</c:v>
                </c:pt>
                <c:pt idx="1">
                  <c:v>0.82991758325929099</c:v>
                </c:pt>
                <c:pt idx="2">
                  <c:v>0.9020103003526424</c:v>
                </c:pt>
                <c:pt idx="3">
                  <c:v>0.85786626137926136</c:v>
                </c:pt>
                <c:pt idx="4">
                  <c:v>0.90396487084963306</c:v>
                </c:pt>
                <c:pt idx="5">
                  <c:v>0.96583315369691747</c:v>
                </c:pt>
                <c:pt idx="6">
                  <c:v>0.97946176181240929</c:v>
                </c:pt>
                <c:pt idx="7">
                  <c:v>0.93737016103231308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7D-470A-A9FF-AB581A636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1536825887"/>
        <c:axId val="1536824223"/>
      </c:barChart>
      <c:catAx>
        <c:axId val="1536825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536824223"/>
        <c:crosses val="autoZero"/>
        <c:auto val="1"/>
        <c:lblAlgn val="ctr"/>
        <c:lblOffset val="100"/>
        <c:noMultiLvlLbl val="0"/>
      </c:catAx>
      <c:valAx>
        <c:axId val="1536824223"/>
        <c:scaling>
          <c:orientation val="minMax"/>
          <c:max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53682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Лист1!$D$21</c:f>
              <c:strCache>
                <c:ptCount val="1"/>
                <c:pt idx="0">
                  <c:v>Школы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HSE Sans" panose="02000000000000000000" pitchFamily="50" charset="-52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969-41F5-9407-D8324E731BD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HSE Sans" panose="02000000000000000000" pitchFamily="50" charset="-52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1969-41F5-9407-D8324E731B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Лист1!$E$20:$L$20</c:f>
              <c:strCache>
                <c:ptCount val="8"/>
                <c:pt idx="0">
                  <c:v>ХН (предпроф)</c:v>
                </c:pt>
                <c:pt idx="1">
                  <c:v>ФСН (предпроф)</c:v>
                </c:pt>
                <c:pt idx="2">
                  <c:v>ХН (общ)</c:v>
                </c:pt>
                <c:pt idx="3">
                  <c:v>ТН</c:v>
                </c:pt>
                <c:pt idx="4">
                  <c:v>ФСН (общ)</c:v>
                </c:pt>
                <c:pt idx="5">
                  <c:v>СГН</c:v>
                </c:pt>
                <c:pt idx="6">
                  <c:v>ТКН</c:v>
                </c:pt>
                <c:pt idx="7">
                  <c:v>ЕНН</c:v>
                </c:pt>
              </c:strCache>
            </c:strRef>
          </c:cat>
          <c:val>
            <c:numRef>
              <c:f>Лист1!$E$21:$L$21</c:f>
              <c:numCache>
                <c:formatCode>0.0%</c:formatCode>
                <c:ptCount val="8"/>
                <c:pt idx="0">
                  <c:v>2.0450144112057769E-2</c:v>
                </c:pt>
                <c:pt idx="1">
                  <c:v>4.3853760304762394E-2</c:v>
                </c:pt>
                <c:pt idx="2">
                  <c:v>0.37300157882243107</c:v>
                </c:pt>
                <c:pt idx="3">
                  <c:v>0.49006012927389925</c:v>
                </c:pt>
                <c:pt idx="4">
                  <c:v>0.53411103765166512</c:v>
                </c:pt>
                <c:pt idx="5">
                  <c:v>0.56732660885142738</c:v>
                </c:pt>
                <c:pt idx="6">
                  <c:v>0.57407667530065798</c:v>
                </c:pt>
                <c:pt idx="7">
                  <c:v>0.62990704130824626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69-41F5-9407-D8324E731BD7}"/>
            </c:ext>
          </c:extLst>
        </c:ser>
        <c:ser>
          <c:idx val="1"/>
          <c:order val="1"/>
          <c:tx>
            <c:strRef>
              <c:f>Лист1!$D$22</c:f>
              <c:strCache>
                <c:ptCount val="1"/>
                <c:pt idx="0">
                  <c:v>ОДО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Лист1!$E$20:$L$20</c:f>
              <c:strCache>
                <c:ptCount val="8"/>
                <c:pt idx="0">
                  <c:v>ХН (предпроф)</c:v>
                </c:pt>
                <c:pt idx="1">
                  <c:v>ФСН (предпроф)</c:v>
                </c:pt>
                <c:pt idx="2">
                  <c:v>ХН (общ)</c:v>
                </c:pt>
                <c:pt idx="3">
                  <c:v>ТН</c:v>
                </c:pt>
                <c:pt idx="4">
                  <c:v>ФСН (общ)</c:v>
                </c:pt>
                <c:pt idx="5">
                  <c:v>СГН</c:v>
                </c:pt>
                <c:pt idx="6">
                  <c:v>ТКН</c:v>
                </c:pt>
                <c:pt idx="7">
                  <c:v>ЕНН</c:v>
                </c:pt>
              </c:strCache>
            </c:strRef>
          </c:cat>
          <c:val>
            <c:numRef>
              <c:f>Лист1!$E$22:$L$22</c:f>
              <c:numCache>
                <c:formatCode>0.0%</c:formatCode>
                <c:ptCount val="8"/>
                <c:pt idx="0">
                  <c:v>0.95805261222352855</c:v>
                </c:pt>
                <c:pt idx="1">
                  <c:v>0.94114742013558206</c:v>
                </c:pt>
                <c:pt idx="2">
                  <c:v>0.46935435562218508</c:v>
                </c:pt>
                <c:pt idx="3">
                  <c:v>0.35579881279299547</c:v>
                </c:pt>
                <c:pt idx="4">
                  <c:v>0.33532496706928738</c:v>
                </c:pt>
                <c:pt idx="5">
                  <c:v>0.26643814316372161</c:v>
                </c:pt>
                <c:pt idx="6">
                  <c:v>0.37632911158718019</c:v>
                </c:pt>
                <c:pt idx="7">
                  <c:v>0.23087590096704882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69-41F5-9407-D8324E731B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82757679"/>
        <c:axId val="1482756847"/>
      </c:barChart>
      <c:catAx>
        <c:axId val="14827576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482756847"/>
        <c:crosses val="autoZero"/>
        <c:auto val="1"/>
        <c:lblAlgn val="ctr"/>
        <c:lblOffset val="100"/>
        <c:noMultiLvlLbl val="0"/>
      </c:catAx>
      <c:valAx>
        <c:axId val="1482756847"/>
        <c:scaling>
          <c:orientation val="minMax"/>
          <c:max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4827576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Лист1!$A$117</c:f>
              <c:strCache>
                <c:ptCount val="1"/>
                <c:pt idx="0">
                  <c:v>Посещает как в данной школе, так и вне ее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Лист1!$B$116:$F$116</c:f>
              <c:strCache>
                <c:ptCount val="5"/>
                <c:pt idx="0">
                  <c:v>Москва</c:v>
                </c:pt>
                <c:pt idx="1">
                  <c:v>Более 1 млн (за исключением Москвы)</c:v>
                </c:pt>
                <c:pt idx="2">
                  <c:v>От 100 тыс. до 1 млн. </c:v>
                </c:pt>
                <c:pt idx="3">
                  <c:v>Менее 100 тыс.</c:v>
                </c:pt>
                <c:pt idx="4">
                  <c:v>Село</c:v>
                </c:pt>
              </c:strCache>
            </c:strRef>
          </c:cat>
          <c:val>
            <c:numRef>
              <c:f>Лист1!$B$117:$F$117</c:f>
              <c:numCache>
                <c:formatCode>General</c:formatCode>
                <c:ptCount val="5"/>
                <c:pt idx="0" formatCode="0.0">
                  <c:v>36.1</c:v>
                </c:pt>
                <c:pt idx="1">
                  <c:v>29.1</c:v>
                </c:pt>
                <c:pt idx="2">
                  <c:v>23</c:v>
                </c:pt>
                <c:pt idx="3">
                  <c:v>23.7</c:v>
                </c:pt>
                <c:pt idx="4" formatCode="0.0">
                  <c:v>21.7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77-4106-95A3-8149287959D0}"/>
            </c:ext>
          </c:extLst>
        </c:ser>
        <c:ser>
          <c:idx val="1"/>
          <c:order val="1"/>
          <c:tx>
            <c:strRef>
              <c:f>Лист1!$A$118</c:f>
              <c:strCache>
                <c:ptCount val="1"/>
                <c:pt idx="0">
                  <c:v>Посещает только в данной школе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Лист1!$B$116:$F$116</c:f>
              <c:strCache>
                <c:ptCount val="5"/>
                <c:pt idx="0">
                  <c:v>Москва</c:v>
                </c:pt>
                <c:pt idx="1">
                  <c:v>Более 1 млн (за исключением Москвы)</c:v>
                </c:pt>
                <c:pt idx="2">
                  <c:v>От 100 тыс. до 1 млн. </c:v>
                </c:pt>
                <c:pt idx="3">
                  <c:v>Менее 100 тыс.</c:v>
                </c:pt>
                <c:pt idx="4">
                  <c:v>Село</c:v>
                </c:pt>
              </c:strCache>
            </c:strRef>
          </c:cat>
          <c:val>
            <c:numRef>
              <c:f>Лист1!$B$118:$F$118</c:f>
              <c:numCache>
                <c:formatCode>General</c:formatCode>
                <c:ptCount val="5"/>
                <c:pt idx="0" formatCode="0.0">
                  <c:v>14.4</c:v>
                </c:pt>
                <c:pt idx="1">
                  <c:v>13</c:v>
                </c:pt>
                <c:pt idx="2">
                  <c:v>11.7</c:v>
                </c:pt>
                <c:pt idx="3" formatCode="0.0">
                  <c:v>12.5</c:v>
                </c:pt>
                <c:pt idx="4" formatCode="0.0">
                  <c:v>30.8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77-4106-95A3-8149287959D0}"/>
            </c:ext>
          </c:extLst>
        </c:ser>
        <c:ser>
          <c:idx val="2"/>
          <c:order val="2"/>
          <c:tx>
            <c:strRef>
              <c:f>Лист1!$A$119</c:f>
              <c:strCache>
                <c:ptCount val="1"/>
                <c:pt idx="0">
                  <c:v>Посещает только вне школы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Лист1!$B$116:$F$116</c:f>
              <c:strCache>
                <c:ptCount val="5"/>
                <c:pt idx="0">
                  <c:v>Москва</c:v>
                </c:pt>
                <c:pt idx="1">
                  <c:v>Более 1 млн (за исключением Москвы)</c:v>
                </c:pt>
                <c:pt idx="2">
                  <c:v>От 100 тыс. до 1 млн. </c:v>
                </c:pt>
                <c:pt idx="3">
                  <c:v>Менее 100 тыс.</c:v>
                </c:pt>
                <c:pt idx="4">
                  <c:v>Село</c:v>
                </c:pt>
              </c:strCache>
            </c:strRef>
          </c:cat>
          <c:val>
            <c:numRef>
              <c:f>Лист1!$B$119:$F$119</c:f>
              <c:numCache>
                <c:formatCode>General</c:formatCode>
                <c:ptCount val="5"/>
                <c:pt idx="0" formatCode="0.0">
                  <c:v>40.9</c:v>
                </c:pt>
                <c:pt idx="1">
                  <c:v>43.9</c:v>
                </c:pt>
                <c:pt idx="2" formatCode="0.0">
                  <c:v>45.1</c:v>
                </c:pt>
                <c:pt idx="3" formatCode="0.0">
                  <c:v>42.7</c:v>
                </c:pt>
                <c:pt idx="4" formatCode="0.0">
                  <c:v>23.2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77-4106-95A3-8149287959D0}"/>
            </c:ext>
          </c:extLst>
        </c:ser>
        <c:ser>
          <c:idx val="3"/>
          <c:order val="3"/>
          <c:tx>
            <c:strRef>
              <c:f>Лист1!$A$120</c:f>
              <c:strCache>
                <c:ptCount val="1"/>
                <c:pt idx="0">
                  <c:v>Нигде не посещает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Лист1!$B$116:$F$116</c:f>
              <c:strCache>
                <c:ptCount val="5"/>
                <c:pt idx="0">
                  <c:v>Москва</c:v>
                </c:pt>
                <c:pt idx="1">
                  <c:v>Более 1 млн (за исключением Москвы)</c:v>
                </c:pt>
                <c:pt idx="2">
                  <c:v>От 100 тыс. до 1 млн. </c:v>
                </c:pt>
                <c:pt idx="3">
                  <c:v>Менее 100 тыс.</c:v>
                </c:pt>
                <c:pt idx="4">
                  <c:v>Село</c:v>
                </c:pt>
              </c:strCache>
            </c:strRef>
          </c:cat>
          <c:val>
            <c:numRef>
              <c:f>Лист1!$B$120:$F$120</c:f>
              <c:numCache>
                <c:formatCode>0.0</c:formatCode>
                <c:ptCount val="5"/>
                <c:pt idx="0">
                  <c:v>8.6999999999999993</c:v>
                </c:pt>
                <c:pt idx="1">
                  <c:v>13.9</c:v>
                </c:pt>
                <c:pt idx="2">
                  <c:v>20.2</c:v>
                </c:pt>
                <c:pt idx="3">
                  <c:v>21.1</c:v>
                </c:pt>
                <c:pt idx="4">
                  <c:v>24.3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C77-4106-95A3-8149287959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25207224"/>
        <c:axId val="425205912"/>
      </c:barChart>
      <c:catAx>
        <c:axId val="4252072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425205912"/>
        <c:crosses val="autoZero"/>
        <c:auto val="1"/>
        <c:lblAlgn val="ctr"/>
        <c:lblOffset val="100"/>
        <c:noMultiLvlLbl val="0"/>
      </c:catAx>
      <c:valAx>
        <c:axId val="425205912"/>
        <c:scaling>
          <c:orientation val="minMax"/>
          <c:max val="100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crossAx val="425207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'4. Взвешенные данные общ'!$J$1323</c:f>
              <c:strCache>
                <c:ptCount val="1"/>
                <c:pt idx="0">
                  <c:v>Школы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'4. Взвешенные данные общ'!$I$1326:$I$1340</c:f>
              <c:strCache>
                <c:ptCount val="15"/>
                <c:pt idx="0">
                  <c:v>Кабинеты для индивидуальной и групповой работы</c:v>
                </c:pt>
                <c:pt idx="1">
                  <c:v>Оборудованная территория</c:v>
                </c:pt>
                <c:pt idx="2">
                  <c:v>Комфортный дизайн (оформление) помещений</c:v>
                </c:pt>
                <c:pt idx="3">
                  <c:v>Цифровое оборудование и высокоскоростной интернет</c:v>
                </c:pt>
                <c:pt idx="4">
                  <c:v>Специализированные кабинеты, оснащенные современным оборудованием</c:v>
                </c:pt>
                <c:pt idx="5">
                  <c:v>Современная мебель</c:v>
                </c:pt>
                <c:pt idx="6">
                  <c:v>Хорошее состояние зданий и помещений</c:v>
                </c:pt>
                <c:pt idx="7">
                  <c:v>Актовый зал с современным оборудованием</c:v>
                </c:pt>
                <c:pt idx="8">
                  <c:v>Просторные рекреации, зоны отдыха</c:v>
                </c:pt>
                <c:pt idx="9">
                  <c:v>Оборудованные спортивные объекты</c:v>
                </c:pt>
                <c:pt idx="10">
                  <c:v>Трансформируемые образовательные пространства</c:v>
                </c:pt>
                <c:pt idx="11">
                  <c:v>Достаточное количество кабинетов</c:v>
                </c:pt>
                <c:pt idx="12">
                  <c:v>Современная библиотека с ПК и интернетом</c:v>
                </c:pt>
                <c:pt idx="14">
                  <c:v>В моей организации всё это есть</c:v>
                </c:pt>
              </c:strCache>
            </c:strRef>
          </c:cat>
          <c:val>
            <c:numRef>
              <c:f>'4. Взвешенные данные общ'!$J$1326:$J$1340</c:f>
              <c:numCache>
                <c:formatCode>General</c:formatCode>
                <c:ptCount val="15"/>
                <c:pt idx="0">
                  <c:v>49.3</c:v>
                </c:pt>
                <c:pt idx="1">
                  <c:v>24.4</c:v>
                </c:pt>
                <c:pt idx="2">
                  <c:v>28.6</c:v>
                </c:pt>
                <c:pt idx="3">
                  <c:v>44.7</c:v>
                </c:pt>
                <c:pt idx="4">
                  <c:v>34.299999999999997</c:v>
                </c:pt>
                <c:pt idx="5">
                  <c:v>33.5</c:v>
                </c:pt>
                <c:pt idx="6">
                  <c:v>24.5</c:v>
                </c:pt>
                <c:pt idx="7">
                  <c:v>44.6</c:v>
                </c:pt>
                <c:pt idx="8">
                  <c:v>36.5</c:v>
                </c:pt>
                <c:pt idx="9">
                  <c:v>39.200000000000003</c:v>
                </c:pt>
                <c:pt idx="10">
                  <c:v>51.3</c:v>
                </c:pt>
                <c:pt idx="11">
                  <c:v>33.9</c:v>
                </c:pt>
                <c:pt idx="12">
                  <c:v>49.4</c:v>
                </c:pt>
                <c:pt idx="14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17-4674-B3BD-D5E4076F47E4}"/>
            </c:ext>
          </c:extLst>
        </c:ser>
        <c:ser>
          <c:idx val="1"/>
          <c:order val="1"/>
          <c:tx>
            <c:strRef>
              <c:f>'4. Взвешенные данные общ'!$K$1323</c:f>
              <c:strCache>
                <c:ptCount val="1"/>
                <c:pt idx="0">
                  <c:v>ОДО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'4. Взвешенные данные общ'!$I$1326:$I$1340</c:f>
              <c:strCache>
                <c:ptCount val="15"/>
                <c:pt idx="0">
                  <c:v>Кабинеты для индивидуальной и групповой работы</c:v>
                </c:pt>
                <c:pt idx="1">
                  <c:v>Оборудованная территория</c:v>
                </c:pt>
                <c:pt idx="2">
                  <c:v>Комфортный дизайн (оформление) помещений</c:v>
                </c:pt>
                <c:pt idx="3">
                  <c:v>Цифровое оборудование и высокоскоростной интернет</c:v>
                </c:pt>
                <c:pt idx="4">
                  <c:v>Специализированные кабинеты, оснащенные современным оборудованием</c:v>
                </c:pt>
                <c:pt idx="5">
                  <c:v>Современная мебель</c:v>
                </c:pt>
                <c:pt idx="6">
                  <c:v>Хорошее состояние зданий и помещений</c:v>
                </c:pt>
                <c:pt idx="7">
                  <c:v>Актовый зал с современным оборудованием</c:v>
                </c:pt>
                <c:pt idx="8">
                  <c:v>Просторные рекреации, зоны отдыха</c:v>
                </c:pt>
                <c:pt idx="9">
                  <c:v>Оборудованные спортивные объекты</c:v>
                </c:pt>
                <c:pt idx="10">
                  <c:v>Трансформируемые образовательные пространства</c:v>
                </c:pt>
                <c:pt idx="11">
                  <c:v>Достаточное количество кабинетов</c:v>
                </c:pt>
                <c:pt idx="12">
                  <c:v>Современная библиотека с ПК и интернетом</c:v>
                </c:pt>
                <c:pt idx="14">
                  <c:v>В моей организации всё это есть</c:v>
                </c:pt>
              </c:strCache>
            </c:strRef>
          </c:cat>
          <c:val>
            <c:numRef>
              <c:f>'4. Взвешенные данные общ'!$K$1326:$K$1340</c:f>
              <c:numCache>
                <c:formatCode>General</c:formatCode>
                <c:ptCount val="15"/>
                <c:pt idx="0">
                  <c:v>15.7</c:v>
                </c:pt>
                <c:pt idx="1">
                  <c:v>17.5</c:v>
                </c:pt>
                <c:pt idx="2">
                  <c:v>18</c:v>
                </c:pt>
                <c:pt idx="3">
                  <c:v>18.7</c:v>
                </c:pt>
                <c:pt idx="4">
                  <c:v>20.6</c:v>
                </c:pt>
                <c:pt idx="5">
                  <c:v>21.6</c:v>
                </c:pt>
                <c:pt idx="6">
                  <c:v>22.4</c:v>
                </c:pt>
                <c:pt idx="7">
                  <c:v>23.2</c:v>
                </c:pt>
                <c:pt idx="8">
                  <c:v>24.1</c:v>
                </c:pt>
                <c:pt idx="9">
                  <c:v>24.2</c:v>
                </c:pt>
                <c:pt idx="10">
                  <c:v>26.5</c:v>
                </c:pt>
                <c:pt idx="11">
                  <c:v>27.2</c:v>
                </c:pt>
                <c:pt idx="12">
                  <c:v>28.4</c:v>
                </c:pt>
                <c:pt idx="14">
                  <c:v>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17-4674-B3BD-D5E4076F4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513615311"/>
        <c:axId val="513611151"/>
      </c:barChart>
      <c:catAx>
        <c:axId val="5136153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70000"/>
              </a:lnSpc>
              <a:defRPr sz="12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513611151"/>
        <c:crosses val="autoZero"/>
        <c:auto val="1"/>
        <c:lblAlgn val="ctr"/>
        <c:lblOffset val="100"/>
        <c:noMultiLvlLbl val="0"/>
      </c:catAx>
      <c:valAx>
        <c:axId val="5136111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36153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5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r>
              <a:rPr lang="ru-RU" b="1"/>
              <a:t>Важно, чтобы на занятиях использовалось современное оборудование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5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D7D31">
                  <a:lumMod val="75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A46-4173-9818-B68830DC320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Диаграммы!$C$311:$I$311</c:f>
              <c:strCache>
                <c:ptCount val="7"/>
                <c:pt idx="0">
                  <c:v>В общеобразовательной школе</c:v>
                </c:pt>
                <c:pt idx="1">
                  <c:v>В государственной ОДО</c:v>
                </c:pt>
                <c:pt idx="2">
                  <c:v>В муниципальной ОДО</c:v>
                </c:pt>
                <c:pt idx="3">
                  <c:v>Индивидуально с частным преподавателем</c:v>
                </c:pt>
                <c:pt idx="4">
                  <c:v>В частной (негосударственной) ОДО</c:v>
                </c:pt>
                <c:pt idx="5">
                  <c:v>В организации СПО (колледже и т.д.)</c:v>
                </c:pt>
                <c:pt idx="6">
                  <c:v>В вузе (университете, институте)</c:v>
                </c:pt>
              </c:strCache>
            </c:strRef>
          </c:cat>
          <c:val>
            <c:numRef>
              <c:f>Диаграммы!$C$312:$I$312</c:f>
              <c:numCache>
                <c:formatCode>0.0%</c:formatCode>
                <c:ptCount val="7"/>
                <c:pt idx="0">
                  <c:v>7.1201904006346683E-2</c:v>
                </c:pt>
                <c:pt idx="1">
                  <c:v>8.1411503195332038E-2</c:v>
                </c:pt>
                <c:pt idx="2">
                  <c:v>9.6965969659696602E-2</c:v>
                </c:pt>
                <c:pt idx="3">
                  <c:v>0.10977701543739279</c:v>
                </c:pt>
                <c:pt idx="4">
                  <c:v>0.11537544696066745</c:v>
                </c:pt>
                <c:pt idx="5">
                  <c:v>0.13207547169811321</c:v>
                </c:pt>
                <c:pt idx="6">
                  <c:v>0.19565217391304349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46-4173-9818-B68830DC32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1623336383"/>
        <c:axId val="1623333887"/>
      </c:barChart>
      <c:catAx>
        <c:axId val="162333638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3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623333887"/>
        <c:crosses val="autoZero"/>
        <c:auto val="1"/>
        <c:lblAlgn val="ctr"/>
        <c:lblOffset val="100"/>
        <c:noMultiLvlLbl val="0"/>
      </c:catAx>
      <c:valAx>
        <c:axId val="1623333887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623336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>
              <a:lumMod val="5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5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r>
              <a:rPr lang="ru-RU" b="1"/>
              <a:t>Занятия не должны вызывать у ребенка сложности, создавать чрезмерные нагрузки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5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Диаграммы!$B$325</c:f>
              <c:strCache>
                <c:ptCount val="1"/>
                <c:pt idx="0">
                  <c:v>Занятия не должны вызывать у ребенка сложности, создавать чрезмерные нагрузки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ED7D31">
                  <a:lumMod val="75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82-455E-B068-019809300E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Диаграммы!$C$324:$I$324</c:f>
              <c:strCache>
                <c:ptCount val="7"/>
                <c:pt idx="0">
                  <c:v>В частной (негосударственной) ОДО</c:v>
                </c:pt>
                <c:pt idx="1">
                  <c:v>В вузе (университете, институте)</c:v>
                </c:pt>
                <c:pt idx="2">
                  <c:v>В организации СПО (колледже и т.д.)</c:v>
                </c:pt>
                <c:pt idx="3">
                  <c:v>Индивидуально с частным преподавателем</c:v>
                </c:pt>
                <c:pt idx="4">
                  <c:v>В муниципальной ОДО</c:v>
                </c:pt>
                <c:pt idx="5">
                  <c:v>В государственной ОДО</c:v>
                </c:pt>
                <c:pt idx="6">
                  <c:v>В общеобразовательной школе</c:v>
                </c:pt>
              </c:strCache>
            </c:strRef>
          </c:cat>
          <c:val>
            <c:numRef>
              <c:f>Диаграммы!$C$325:$I$325</c:f>
              <c:numCache>
                <c:formatCode>0.0%</c:formatCode>
                <c:ptCount val="7"/>
                <c:pt idx="0">
                  <c:v>0.27794994040524434</c:v>
                </c:pt>
                <c:pt idx="1">
                  <c:v>0.28260869565217389</c:v>
                </c:pt>
                <c:pt idx="2">
                  <c:v>0.30188679245283018</c:v>
                </c:pt>
                <c:pt idx="3">
                  <c:v>0.30274442538593482</c:v>
                </c:pt>
                <c:pt idx="4">
                  <c:v>0.34829848298482985</c:v>
                </c:pt>
                <c:pt idx="5">
                  <c:v>0.36371214226173937</c:v>
                </c:pt>
                <c:pt idx="6">
                  <c:v>0.44486314954383183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82-455E-B068-019809300E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1623336383"/>
        <c:axId val="1623333887"/>
      </c:barChart>
      <c:catAx>
        <c:axId val="162333638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3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623333887"/>
        <c:crosses val="autoZero"/>
        <c:auto val="1"/>
        <c:lblAlgn val="ctr"/>
        <c:lblOffset val="100"/>
        <c:noMultiLvlLbl val="0"/>
      </c:catAx>
      <c:valAx>
        <c:axId val="1623333887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623336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1" u="none" strike="noStrike" kern="1200" spc="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r>
              <a:rPr lang="ru-RU" sz="1800" b="1" i="1"/>
              <a:t>Доля родителей, которых НЕ удовлетворяют следующие характеристики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1" u="none" strike="noStrike" kern="1200" spc="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Диаграммы!$B$556</c:f>
              <c:strCache>
                <c:ptCount val="1"/>
                <c:pt idx="0">
                  <c:v>Содержание  занятий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Диаграммы!$C$555:$F$555</c:f>
              <c:strCache>
                <c:ptCount val="4"/>
                <c:pt idx="0">
                  <c:v>В государственной ОДО</c:v>
                </c:pt>
                <c:pt idx="1">
                  <c:v>В муниципальной ОДО</c:v>
                </c:pt>
                <c:pt idx="2">
                  <c:v>В частной (негосударственной) ОДО</c:v>
                </c:pt>
                <c:pt idx="3">
                  <c:v>В общеобразовательной школе</c:v>
                </c:pt>
              </c:strCache>
            </c:strRef>
          </c:cat>
          <c:val>
            <c:numRef>
              <c:f>Диаграммы!$C$556:$F$556</c:f>
              <c:numCache>
                <c:formatCode>0.0%</c:formatCode>
                <c:ptCount val="4"/>
                <c:pt idx="0">
                  <c:v>1.0975270908585719E-2</c:v>
                </c:pt>
                <c:pt idx="1">
                  <c:v>9.4300943009430101E-3</c:v>
                </c:pt>
                <c:pt idx="2">
                  <c:v>8.8200238379022647E-3</c:v>
                </c:pt>
                <c:pt idx="3">
                  <c:v>1.6461721539071796E-2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F-4CA9-8574-62ADEA85661E}"/>
            </c:ext>
          </c:extLst>
        </c:ser>
        <c:ser>
          <c:idx val="1"/>
          <c:order val="1"/>
          <c:tx>
            <c:strRef>
              <c:f>Диаграммы!$B$557</c:f>
              <c:strCache>
                <c:ptCount val="1"/>
                <c:pt idx="0">
                  <c:v>Удобство территориального расположения организации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Диаграммы!$C$555:$F$555</c:f>
              <c:strCache>
                <c:ptCount val="4"/>
                <c:pt idx="0">
                  <c:v>В государственной ОДО</c:v>
                </c:pt>
                <c:pt idx="1">
                  <c:v>В муниципальной ОДО</c:v>
                </c:pt>
                <c:pt idx="2">
                  <c:v>В частной (негосударственной) ОДО</c:v>
                </c:pt>
                <c:pt idx="3">
                  <c:v>В общеобразовательной школе</c:v>
                </c:pt>
              </c:strCache>
            </c:strRef>
          </c:cat>
          <c:val>
            <c:numRef>
              <c:f>Диаграммы!$C$557:$F$557</c:f>
              <c:numCache>
                <c:formatCode>0.0%</c:formatCode>
                <c:ptCount val="4"/>
                <c:pt idx="0">
                  <c:v>7.2381217004723539E-2</c:v>
                </c:pt>
                <c:pt idx="1">
                  <c:v>6.5395653956539568E-2</c:v>
                </c:pt>
                <c:pt idx="2">
                  <c:v>0.10560190703218117</c:v>
                </c:pt>
                <c:pt idx="3">
                  <c:v>2.3998413328044425E-2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F-4CA9-8574-62ADEA85661E}"/>
            </c:ext>
          </c:extLst>
        </c:ser>
        <c:ser>
          <c:idx val="2"/>
          <c:order val="2"/>
          <c:tx>
            <c:strRef>
              <c:f>Диаграммы!$B$558</c:f>
              <c:strCache>
                <c:ptCount val="1"/>
                <c:pt idx="0">
                  <c:v>Состояние помещений, в которых проводятся занятия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Диаграммы!$C$555:$F$555</c:f>
              <c:strCache>
                <c:ptCount val="4"/>
                <c:pt idx="0">
                  <c:v>В государственной ОДО</c:v>
                </c:pt>
                <c:pt idx="1">
                  <c:v>В муниципальной ОДО</c:v>
                </c:pt>
                <c:pt idx="2">
                  <c:v>В частной (негосударственной) ОДО</c:v>
                </c:pt>
                <c:pt idx="3">
                  <c:v>В общеобразовательной школе</c:v>
                </c:pt>
              </c:strCache>
            </c:strRef>
          </c:cat>
          <c:val>
            <c:numRef>
              <c:f>Диаграммы!$C$558:$F$558</c:f>
              <c:numCache>
                <c:formatCode>0.0%</c:formatCode>
                <c:ptCount val="4"/>
                <c:pt idx="0">
                  <c:v>7.5020839121978322E-2</c:v>
                </c:pt>
                <c:pt idx="1">
                  <c:v>8.5793357933579339E-2</c:v>
                </c:pt>
                <c:pt idx="2">
                  <c:v>5.6019070321811686E-2</c:v>
                </c:pt>
                <c:pt idx="3">
                  <c:v>5.1765172550575174E-2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F-4CA9-8574-62ADEA85661E}"/>
            </c:ext>
          </c:extLst>
        </c:ser>
        <c:ser>
          <c:idx val="3"/>
          <c:order val="3"/>
          <c:tx>
            <c:strRef>
              <c:f>Диаграммы!$B$559</c:f>
              <c:strCache>
                <c:ptCount val="1"/>
                <c:pt idx="0">
                  <c:v>Наличие и состояние учебного оборудования и материалов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Диаграммы!$C$555:$F$555</c:f>
              <c:strCache>
                <c:ptCount val="4"/>
                <c:pt idx="0">
                  <c:v>В государственной ОДО</c:v>
                </c:pt>
                <c:pt idx="1">
                  <c:v>В муниципальной ОДО</c:v>
                </c:pt>
                <c:pt idx="2">
                  <c:v>В частной (негосударственной) ОДО</c:v>
                </c:pt>
                <c:pt idx="3">
                  <c:v>В общеобразовательной школе</c:v>
                </c:pt>
              </c:strCache>
            </c:strRef>
          </c:cat>
          <c:val>
            <c:numRef>
              <c:f>Диаграммы!$C$559:$F$559</c:f>
              <c:numCache>
                <c:formatCode>0.0%</c:formatCode>
                <c:ptCount val="4"/>
                <c:pt idx="0">
                  <c:v>6.9463739927757714E-2</c:v>
                </c:pt>
                <c:pt idx="1">
                  <c:v>8.1795817958179584E-2</c:v>
                </c:pt>
                <c:pt idx="2">
                  <c:v>3.7902264600715135E-2</c:v>
                </c:pt>
                <c:pt idx="3">
                  <c:v>6.1086870289567635E-2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F-4CA9-8574-62ADEA856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1934232463"/>
        <c:axId val="1934232879"/>
      </c:barChart>
      <c:catAx>
        <c:axId val="19342324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934232879"/>
        <c:crosses val="autoZero"/>
        <c:auto val="1"/>
        <c:lblAlgn val="ctr"/>
        <c:lblOffset val="100"/>
        <c:noMultiLvlLbl val="0"/>
      </c:catAx>
      <c:valAx>
        <c:axId val="1934232879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934232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5141956838931707E-2"/>
          <c:y val="0.45202061247396025"/>
          <c:w val="0.33838060812112292"/>
          <c:h val="0.54797938752603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lnSpc>
              <a:spcPct val="70000"/>
            </a:lnSpc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800" b="1" i="1" u="none" strike="noStrike" kern="1200" spc="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r>
              <a:rPr lang="ru-RU" sz="1800" b="1" i="1"/>
              <a:t>Если бы у вас были такие возможности, что вы изменили бы в системе дополнительного образования детей в первую очередь?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lnSpc>
              <a:spcPct val="80000"/>
            </a:lnSpc>
            <a:defRPr sz="1800" b="1" i="1" u="none" strike="noStrike" kern="1200" spc="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3"/>
          <c:order val="0"/>
          <c:tx>
            <c:strRef>
              <c:f>Диаграммы!$F$500</c:f>
              <c:strCache>
                <c:ptCount val="1"/>
                <c:pt idx="0">
                  <c:v>В общеобразовательной школе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Диаграммы!$B$501:$B$509</c:f>
              <c:strCache>
                <c:ptCount val="9"/>
                <c:pt idx="0">
                  <c:v>Ничего бы не менял(а)</c:v>
                </c:pt>
                <c:pt idx="1">
                  <c:v>Расширила бы возможности участия родителей в занятиях вместе с детьми</c:v>
                </c:pt>
                <c:pt idx="2">
                  <c:v>Предложила бы больше новых, современных программ</c:v>
                </c:pt>
                <c:pt idx="3">
                  <c:v>Сделала бы более значимыми достижения детей в дополнительном образовании для учета при поступлении в колледжи и вузы</c:v>
                </c:pt>
                <c:pt idx="4">
                  <c:v>Привлек(ла) бы больше молодых педагогов</c:v>
                </c:pt>
                <c:pt idx="5">
                  <c:v>Обновил(а) бы  оборудование</c:v>
                </c:pt>
                <c:pt idx="6">
                  <c:v>Открыл(а) бы больше   кружков (секций, студий, клубов)</c:v>
                </c:pt>
                <c:pt idx="7">
                  <c:v>Построил(а) бы новые, современные здания, сделал(а) капитальный ремонт в старых</c:v>
                </c:pt>
                <c:pt idx="8">
                  <c:v>Сделал(а) бы больше занятий бесплатными</c:v>
                </c:pt>
              </c:strCache>
            </c:strRef>
          </c:cat>
          <c:val>
            <c:numRef>
              <c:f>Диаграммы!$F$501:$F$509</c:f>
              <c:numCache>
                <c:formatCode>0.0%</c:formatCode>
                <c:ptCount val="9"/>
                <c:pt idx="0">
                  <c:v>3.4311781039270128E-2</c:v>
                </c:pt>
                <c:pt idx="1">
                  <c:v>0.12177707259024197</c:v>
                </c:pt>
                <c:pt idx="2">
                  <c:v>0.17612058706862357</c:v>
                </c:pt>
                <c:pt idx="3">
                  <c:v>0.22867909559698532</c:v>
                </c:pt>
                <c:pt idx="4">
                  <c:v>0.29571598571995239</c:v>
                </c:pt>
                <c:pt idx="5">
                  <c:v>0.30920269734232447</c:v>
                </c:pt>
                <c:pt idx="6">
                  <c:v>0.32606108687028956</c:v>
                </c:pt>
                <c:pt idx="7">
                  <c:v>0.33002776675922252</c:v>
                </c:pt>
                <c:pt idx="8">
                  <c:v>0.46747322491074972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25-47BE-8B7D-194ABE00CAEF}"/>
            </c:ext>
          </c:extLst>
        </c:ser>
        <c:ser>
          <c:idx val="7"/>
          <c:order val="1"/>
          <c:tx>
            <c:strRef>
              <c:f>Диаграммы!$J$500</c:f>
              <c:strCache>
                <c:ptCount val="1"/>
                <c:pt idx="0">
                  <c:v>Всего по выборке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Диаграммы!$B$501:$B$509</c:f>
              <c:strCache>
                <c:ptCount val="9"/>
                <c:pt idx="0">
                  <c:v>Ничего бы не менял(а)</c:v>
                </c:pt>
                <c:pt idx="1">
                  <c:v>Расширила бы возможности участия родителей в занятиях вместе с детьми</c:v>
                </c:pt>
                <c:pt idx="2">
                  <c:v>Предложила бы больше новых, современных программ</c:v>
                </c:pt>
                <c:pt idx="3">
                  <c:v>Сделала бы более значимыми достижения детей в дополнительном образовании для учета при поступлении в колледжи и вузы</c:v>
                </c:pt>
                <c:pt idx="4">
                  <c:v>Привлек(ла) бы больше молодых педагогов</c:v>
                </c:pt>
                <c:pt idx="5">
                  <c:v>Обновил(а) бы  оборудование</c:v>
                </c:pt>
                <c:pt idx="6">
                  <c:v>Открыл(а) бы больше   кружков (секций, студий, клубов)</c:v>
                </c:pt>
                <c:pt idx="7">
                  <c:v>Построил(а) бы новые, современные здания, сделал(а) капитальный ремонт в старых</c:v>
                </c:pt>
                <c:pt idx="8">
                  <c:v>Сделал(а) бы больше занятий бесплатными</c:v>
                </c:pt>
              </c:strCache>
            </c:strRef>
          </c:cat>
          <c:val>
            <c:numRef>
              <c:f>Диаграммы!$J$501:$J$509</c:f>
              <c:numCache>
                <c:formatCode>0.0%</c:formatCode>
                <c:ptCount val="9"/>
                <c:pt idx="0">
                  <c:v>2.7073590942653211E-2</c:v>
                </c:pt>
                <c:pt idx="1">
                  <c:v>0.12274533244260047</c:v>
                </c:pt>
                <c:pt idx="2">
                  <c:v>0.19394536057100664</c:v>
                </c:pt>
                <c:pt idx="3">
                  <c:v>0.25800780563271336</c:v>
                </c:pt>
                <c:pt idx="4">
                  <c:v>0.28926549699377657</c:v>
                </c:pt>
                <c:pt idx="5">
                  <c:v>0.31071340670159275</c:v>
                </c:pt>
                <c:pt idx="6">
                  <c:v>0.34010759115361627</c:v>
                </c:pt>
                <c:pt idx="7">
                  <c:v>0.39207482156042334</c:v>
                </c:pt>
                <c:pt idx="8">
                  <c:v>0.55479765127808445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25-47BE-8B7D-194ABE00CA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"/>
        <c:axId val="1800817727"/>
        <c:axId val="1800826047"/>
      </c:barChart>
      <c:catAx>
        <c:axId val="18008177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80000"/>
              </a:lnSpc>
              <a:defRPr sz="12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1800826047"/>
        <c:crosses val="autoZero"/>
        <c:auto val="1"/>
        <c:lblAlgn val="ctr"/>
        <c:lblOffset val="100"/>
        <c:noMultiLvlLbl val="0"/>
      </c:catAx>
      <c:valAx>
        <c:axId val="1800826047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800817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357937710477177"/>
          <c:y val="3.5871173955422171E-2"/>
          <c:w val="0.5012273815367625"/>
          <c:h val="0.850257491862866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Взвеш!$H$977</c:f>
              <c:strCache>
                <c:ptCount val="1"/>
                <c:pt idx="0">
                  <c:v>Не имеем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Взвеш!$I$976:$R$976</c:f>
              <c:strCache>
                <c:ptCount val="10"/>
                <c:pt idx="0">
                  <c:v>Система безопасности</c:v>
                </c:pt>
                <c:pt idx="1">
                  <c:v>Высокоскоростной интернет</c:v>
                </c:pt>
                <c:pt idx="2">
                  <c:v>Кабинеты для индивидуальной работы ималых групп</c:v>
                </c:pt>
                <c:pt idx="3">
                  <c:v>Оборудованная территория</c:v>
                </c:pt>
                <c:pt idx="4">
                  <c:v>Актовый (концертный) зал</c:v>
                </c:pt>
                <c:pt idx="5">
                  <c:v>Рекреации, зоны отдыха</c:v>
                </c:pt>
                <c:pt idx="6">
                  <c:v>Специализированные кабинеты, оснащенные оборудованием</c:v>
                </c:pt>
                <c:pt idx="7">
                  <c:v>Библиотека с ПК и интернетом</c:v>
                </c:pt>
                <c:pt idx="8">
                  <c:v>Трансформируемые пространства</c:v>
                </c:pt>
                <c:pt idx="9">
                  <c:v>Спортивные объекты</c:v>
                </c:pt>
              </c:strCache>
            </c:strRef>
          </c:cat>
          <c:val>
            <c:numRef>
              <c:f>Взвеш!$I$977:$R$977</c:f>
              <c:numCache>
                <c:formatCode>General</c:formatCode>
                <c:ptCount val="10"/>
                <c:pt idx="0">
                  <c:v>8.1999999999999993</c:v>
                </c:pt>
                <c:pt idx="1">
                  <c:v>11.7</c:v>
                </c:pt>
                <c:pt idx="2">
                  <c:v>23.1</c:v>
                </c:pt>
                <c:pt idx="3">
                  <c:v>27.9</c:v>
                </c:pt>
                <c:pt idx="4">
                  <c:v>38.9</c:v>
                </c:pt>
                <c:pt idx="5">
                  <c:v>39.700000000000003</c:v>
                </c:pt>
                <c:pt idx="6">
                  <c:v>61.2</c:v>
                </c:pt>
                <c:pt idx="7">
                  <c:v>62.3</c:v>
                </c:pt>
                <c:pt idx="8">
                  <c:v>62.6</c:v>
                </c:pt>
                <c:pt idx="9">
                  <c:v>62.7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E0-4D39-9C03-E27D2886B3F2}"/>
            </c:ext>
          </c:extLst>
        </c:ser>
        <c:ser>
          <c:idx val="1"/>
          <c:order val="1"/>
          <c:tx>
            <c:strRef>
              <c:f>Взвеш!$H$978</c:f>
              <c:strCache>
                <c:ptCount val="1"/>
                <c:pt idx="0">
                  <c:v>Плохое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Взвеш!$I$976:$R$976</c:f>
              <c:strCache>
                <c:ptCount val="10"/>
                <c:pt idx="0">
                  <c:v>Система безопасности</c:v>
                </c:pt>
                <c:pt idx="1">
                  <c:v>Высокоскоростной интернет</c:v>
                </c:pt>
                <c:pt idx="2">
                  <c:v>Кабинеты для индивидуальной работы ималых групп</c:v>
                </c:pt>
                <c:pt idx="3">
                  <c:v>Оборудованная территория</c:v>
                </c:pt>
                <c:pt idx="4">
                  <c:v>Актовый (концертный) зал</c:v>
                </c:pt>
                <c:pt idx="5">
                  <c:v>Рекреации, зоны отдыха</c:v>
                </c:pt>
                <c:pt idx="6">
                  <c:v>Специализированные кабинеты, оснащенные оборудованием</c:v>
                </c:pt>
                <c:pt idx="7">
                  <c:v>Библиотека с ПК и интернетом</c:v>
                </c:pt>
                <c:pt idx="8">
                  <c:v>Трансформируемые пространства</c:v>
                </c:pt>
                <c:pt idx="9">
                  <c:v>Спортивные объекты</c:v>
                </c:pt>
              </c:strCache>
            </c:strRef>
          </c:cat>
          <c:val>
            <c:numRef>
              <c:f>Взвеш!$I$978:$R$978</c:f>
              <c:numCache>
                <c:formatCode>General</c:formatCode>
                <c:ptCount val="10"/>
                <c:pt idx="0">
                  <c:v>2.6</c:v>
                </c:pt>
                <c:pt idx="1">
                  <c:v>4.7</c:v>
                </c:pt>
                <c:pt idx="2">
                  <c:v>1.8</c:v>
                </c:pt>
                <c:pt idx="3">
                  <c:v>5.3</c:v>
                </c:pt>
                <c:pt idx="4">
                  <c:v>2.8</c:v>
                </c:pt>
                <c:pt idx="5">
                  <c:v>3.5</c:v>
                </c:pt>
                <c:pt idx="6">
                  <c:v>1.9</c:v>
                </c:pt>
                <c:pt idx="7">
                  <c:v>4</c:v>
                </c:pt>
                <c:pt idx="8">
                  <c:v>2.1</c:v>
                </c:pt>
                <c:pt idx="9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E0-4D39-9C03-E27D2886B3F2}"/>
            </c:ext>
          </c:extLst>
        </c:ser>
        <c:ser>
          <c:idx val="2"/>
          <c:order val="2"/>
          <c:tx>
            <c:strRef>
              <c:f>Взвеш!$H$979</c:f>
              <c:strCache>
                <c:ptCount val="1"/>
                <c:pt idx="0">
                  <c:v>Удовлетворительное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Взвеш!$I$976:$R$976</c:f>
              <c:strCache>
                <c:ptCount val="10"/>
                <c:pt idx="0">
                  <c:v>Система безопасности</c:v>
                </c:pt>
                <c:pt idx="1">
                  <c:v>Высокоскоростной интернет</c:v>
                </c:pt>
                <c:pt idx="2">
                  <c:v>Кабинеты для индивидуальной работы ималых групп</c:v>
                </c:pt>
                <c:pt idx="3">
                  <c:v>Оборудованная территория</c:v>
                </c:pt>
                <c:pt idx="4">
                  <c:v>Актовый (концертный) зал</c:v>
                </c:pt>
                <c:pt idx="5">
                  <c:v>Рекреации, зоны отдыха</c:v>
                </c:pt>
                <c:pt idx="6">
                  <c:v>Специализированные кабинеты, оснащенные оборудованием</c:v>
                </c:pt>
                <c:pt idx="7">
                  <c:v>Библиотека с ПК и интернетом</c:v>
                </c:pt>
                <c:pt idx="8">
                  <c:v>Трансформируемые пространства</c:v>
                </c:pt>
                <c:pt idx="9">
                  <c:v>Спортивные объекты</c:v>
                </c:pt>
              </c:strCache>
            </c:strRef>
          </c:cat>
          <c:val>
            <c:numRef>
              <c:f>Взвеш!$I$979:$R$979</c:f>
              <c:numCache>
                <c:formatCode>General</c:formatCode>
                <c:ptCount val="10"/>
                <c:pt idx="0">
                  <c:v>34.4</c:v>
                </c:pt>
                <c:pt idx="1">
                  <c:v>30.9</c:v>
                </c:pt>
                <c:pt idx="2">
                  <c:v>29.1</c:v>
                </c:pt>
                <c:pt idx="3">
                  <c:v>30.2</c:v>
                </c:pt>
                <c:pt idx="4">
                  <c:v>22.9</c:v>
                </c:pt>
                <c:pt idx="5">
                  <c:v>24.8</c:v>
                </c:pt>
                <c:pt idx="6">
                  <c:v>14.5</c:v>
                </c:pt>
                <c:pt idx="7">
                  <c:v>16.100000000000001</c:v>
                </c:pt>
                <c:pt idx="8">
                  <c:v>15.7</c:v>
                </c:pt>
                <c:pt idx="9">
                  <c:v>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E0-4D39-9C03-E27D2886B3F2}"/>
            </c:ext>
          </c:extLst>
        </c:ser>
        <c:ser>
          <c:idx val="3"/>
          <c:order val="3"/>
          <c:tx>
            <c:strRef>
              <c:f>Взвеш!$H$980</c:f>
              <c:strCache>
                <c:ptCount val="1"/>
                <c:pt idx="0">
                  <c:v>Хорошее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HSE Sans" panose="02000000000000000000" pitchFamily="50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Взвеш!$I$976:$R$976</c:f>
              <c:strCache>
                <c:ptCount val="10"/>
                <c:pt idx="0">
                  <c:v>Система безопасности</c:v>
                </c:pt>
                <c:pt idx="1">
                  <c:v>Высокоскоростной интернет</c:v>
                </c:pt>
                <c:pt idx="2">
                  <c:v>Кабинеты для индивидуальной работы ималых групп</c:v>
                </c:pt>
                <c:pt idx="3">
                  <c:v>Оборудованная территория</c:v>
                </c:pt>
                <c:pt idx="4">
                  <c:v>Актовый (концертный) зал</c:v>
                </c:pt>
                <c:pt idx="5">
                  <c:v>Рекреации, зоны отдыха</c:v>
                </c:pt>
                <c:pt idx="6">
                  <c:v>Специализированные кабинеты, оснащенные оборудованием</c:v>
                </c:pt>
                <c:pt idx="7">
                  <c:v>Библиотека с ПК и интернетом</c:v>
                </c:pt>
                <c:pt idx="8">
                  <c:v>Трансформируемые пространства</c:v>
                </c:pt>
                <c:pt idx="9">
                  <c:v>Спортивные объекты</c:v>
                </c:pt>
              </c:strCache>
            </c:strRef>
          </c:cat>
          <c:val>
            <c:numRef>
              <c:f>Взвеш!$I$980:$R$980</c:f>
              <c:numCache>
                <c:formatCode>General</c:formatCode>
                <c:ptCount val="10"/>
                <c:pt idx="0">
                  <c:v>54.8</c:v>
                </c:pt>
                <c:pt idx="1">
                  <c:v>52.7</c:v>
                </c:pt>
                <c:pt idx="2">
                  <c:v>46</c:v>
                </c:pt>
                <c:pt idx="3">
                  <c:v>36.700000000000003</c:v>
                </c:pt>
                <c:pt idx="4">
                  <c:v>35.4</c:v>
                </c:pt>
                <c:pt idx="5">
                  <c:v>32</c:v>
                </c:pt>
                <c:pt idx="6">
                  <c:v>22.5</c:v>
                </c:pt>
                <c:pt idx="7">
                  <c:v>17.600000000000001</c:v>
                </c:pt>
                <c:pt idx="8">
                  <c:v>19.600000000000001</c:v>
                </c:pt>
                <c:pt idx="9">
                  <c:v>21.1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E0-4D39-9C03-E27D2886B3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17454927"/>
        <c:axId val="517444943"/>
      </c:barChart>
      <c:catAx>
        <c:axId val="5174549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70000"/>
              </a:lnSpc>
              <a:defRPr sz="13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+mn-ea"/>
                <a:cs typeface="+mn-cs"/>
              </a:defRPr>
            </a:pPr>
            <a:endParaRPr lang="ru-RU"/>
          </a:p>
        </c:txPr>
        <c:crossAx val="517444943"/>
        <c:crosses val="autoZero"/>
        <c:auto val="1"/>
        <c:lblAlgn val="ctr"/>
        <c:lblOffset val="100"/>
        <c:noMultiLvlLbl val="0"/>
      </c:catAx>
      <c:valAx>
        <c:axId val="517444943"/>
        <c:scaling>
          <c:orientation val="minMax"/>
          <c:max val="1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17454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2">
              <a:lumMod val="10000"/>
            </a:schemeClr>
          </a:solidFill>
          <a:latin typeface="HSE Sans" panose="02000000000000000000" pitchFamily="50" charset="-52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61BF4-8B2C-784B-9959-B59A059012C3}" type="datetimeFigureOut">
              <a:rPr lang="en-RU" smtClean="0"/>
              <a:t>11/11/2024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48903-8EB5-294E-A216-6B54B0368783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731680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региона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766739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14658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800763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45288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92780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56631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36325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17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34218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18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11559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19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053929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20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293449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0942898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21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18884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26266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2759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661443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7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385059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8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855590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9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788553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48903-8EB5-294E-A216-6B54B0368783}" type="slidenum">
              <a:rPr lang="en-RU" smtClean="0"/>
              <a:t>10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02788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8" descr="A blue circle with white text&#10;&#10;Description automatically generated with low confidence">
            <a:extLst>
              <a:ext uri="{FF2B5EF4-FFF2-40B4-BE49-F238E27FC236}">
                <a16:creationId xmlns:a16="http://schemas.microsoft.com/office/drawing/2014/main" id="{BA292C80-0DA8-194A-9A66-279048FA2A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859" y="962173"/>
            <a:ext cx="886499" cy="886499"/>
          </a:xfrm>
          <a:prstGeom prst="rect">
            <a:avLst/>
          </a:prstGeom>
        </p:spPr>
      </p:pic>
      <p:cxnSp>
        <p:nvCxnSpPr>
          <p:cNvPr id="11" name="Straight Connector 48">
            <a:extLst>
              <a:ext uri="{FF2B5EF4-FFF2-40B4-BE49-F238E27FC236}">
                <a16:creationId xmlns:a16="http://schemas.microsoft.com/office/drawing/2014/main" id="{313EF906-5BAC-0141-A198-076E155DF9E2}"/>
              </a:ext>
            </a:extLst>
          </p:cNvPr>
          <p:cNvCxnSpPr>
            <a:cxnSpLocks/>
          </p:cNvCxnSpPr>
          <p:nvPr userDrawn="1"/>
        </p:nvCxnSpPr>
        <p:spPr>
          <a:xfrm>
            <a:off x="6090212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50">
            <a:extLst>
              <a:ext uri="{FF2B5EF4-FFF2-40B4-BE49-F238E27FC236}">
                <a16:creationId xmlns:a16="http://schemas.microsoft.com/office/drawing/2014/main" id="{61206A97-26F2-E646-8775-9928FEF465B5}"/>
              </a:ext>
            </a:extLst>
          </p:cNvPr>
          <p:cNvCxnSpPr>
            <a:cxnSpLocks/>
          </p:cNvCxnSpPr>
          <p:nvPr userDrawn="1"/>
        </p:nvCxnSpPr>
        <p:spPr>
          <a:xfrm>
            <a:off x="8642581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51">
            <a:extLst>
              <a:ext uri="{FF2B5EF4-FFF2-40B4-BE49-F238E27FC236}">
                <a16:creationId xmlns:a16="http://schemas.microsoft.com/office/drawing/2014/main" id="{28E0E5F6-C1CA-9B41-B1DB-6E4FB509084D}"/>
              </a:ext>
            </a:extLst>
          </p:cNvPr>
          <p:cNvCxnSpPr>
            <a:cxnSpLocks/>
          </p:cNvCxnSpPr>
          <p:nvPr userDrawn="1"/>
        </p:nvCxnSpPr>
        <p:spPr>
          <a:xfrm>
            <a:off x="11179047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5">
            <a:extLst>
              <a:ext uri="{FF2B5EF4-FFF2-40B4-BE49-F238E27FC236}">
                <a16:creationId xmlns:a16="http://schemas.microsoft.com/office/drawing/2014/main" id="{6007C52F-2E27-E24A-B9DC-AAAB052DB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7967" y="2404670"/>
            <a:ext cx="7634059" cy="1978323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300" b="0" i="0" baseline="0">
                <a:solidFill>
                  <a:srgbClr val="0E2D69"/>
                </a:solidFill>
                <a:latin typeface="HSE Sans" panose="02000000000000000000" pitchFamily="2" charset="0"/>
              </a:defRPr>
            </a:lvl1pPr>
          </a:lstStyle>
          <a:p>
            <a:r>
              <a:rPr lang="ru-RU" sz="4400" dirty="0">
                <a:solidFill>
                  <a:srgbClr val="102D69"/>
                </a:solidFill>
                <a:latin typeface="HSE Sans" panose="02000000000000000000" pitchFamily="2" charset="0"/>
              </a:rPr>
              <a:t>Название презентации</a:t>
            </a:r>
            <a:br>
              <a:rPr lang="ru-RU" sz="4400" dirty="0">
                <a:solidFill>
                  <a:srgbClr val="102D69"/>
                </a:solidFill>
                <a:latin typeface="HSE Sans" panose="02000000000000000000" pitchFamily="2" charset="0"/>
              </a:rPr>
            </a:br>
            <a:r>
              <a:rPr lang="ru-RU" sz="4400" dirty="0">
                <a:solidFill>
                  <a:srgbClr val="102D69"/>
                </a:solidFill>
                <a:latin typeface="HSE Sans" panose="02000000000000000000" pitchFamily="2" charset="0"/>
              </a:rPr>
              <a:t>может быть набрано в две </a:t>
            </a:r>
            <a:br>
              <a:rPr lang="ru-RU" sz="4400" dirty="0">
                <a:solidFill>
                  <a:srgbClr val="102D69"/>
                </a:solidFill>
                <a:latin typeface="HSE Sans" panose="02000000000000000000" pitchFamily="2" charset="0"/>
              </a:rPr>
            </a:br>
            <a:r>
              <a:rPr lang="ru-RU" sz="4400" dirty="0">
                <a:solidFill>
                  <a:srgbClr val="102D69"/>
                </a:solidFill>
                <a:latin typeface="HSE Sans" panose="02000000000000000000" pitchFamily="2" charset="0"/>
              </a:rPr>
              <a:t>или три строки (43 </a:t>
            </a:r>
            <a:r>
              <a:rPr lang="en-GB" sz="4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4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4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18109844-C2E7-354F-9C01-8834E4DCE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4947" y="1187841"/>
            <a:ext cx="3848717" cy="435163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0">
                <a:latin typeface="HSE Sans" panose="02000000000000000000" pitchFamily="2" charset="0"/>
              </a:defRPr>
            </a:lvl1pPr>
            <a:lvl2pPr marL="457200" indent="0" algn="l">
              <a:buNone/>
              <a:defRPr sz="1600" b="0" i="0">
                <a:latin typeface="HSE Sans" panose="02000000000000000000" pitchFamily="2" charset="0"/>
              </a:defRPr>
            </a:lvl2pPr>
            <a:lvl3pPr marL="914400" indent="0" algn="l">
              <a:buNone/>
              <a:defRPr sz="1600" b="0" i="0">
                <a:latin typeface="HSE Sans" panose="02000000000000000000" pitchFamily="2" charset="0"/>
              </a:defRPr>
            </a:lvl3pPr>
            <a:lvl4pPr marL="1371600" indent="0" algn="l">
              <a:buNone/>
              <a:defRPr sz="1600" b="0" i="0">
                <a:latin typeface="HSE Sans" panose="02000000000000000000" pitchFamily="2" charset="0"/>
              </a:defRPr>
            </a:lvl4pPr>
            <a:lvl5pPr marL="1828800" indent="0" algn="l">
              <a:buNone/>
              <a:defRPr sz="1600" b="0" i="0">
                <a:latin typeface="HSE Sans" panose="02000000000000000000" pitchFamily="2" charset="0"/>
              </a:defRPr>
            </a:lvl5pPr>
          </a:lstStyle>
          <a:p>
            <a:r>
              <a:rPr lang="ru-RU" dirty="0">
                <a:latin typeface="HSE Sans" panose="02000000000000000000" pitchFamily="2" charset="0"/>
              </a:rPr>
              <a:t>Название факультета</a:t>
            </a:r>
            <a:br>
              <a:rPr lang="ru-RU" dirty="0">
                <a:latin typeface="HSE Sans" panose="02000000000000000000" pitchFamily="2" charset="0"/>
              </a:rPr>
            </a:br>
            <a:r>
              <a:rPr lang="ru-RU" dirty="0">
                <a:latin typeface="HSE Sans" panose="02000000000000000000" pitchFamily="2" charset="0"/>
              </a:rPr>
              <a:t>в две строки</a:t>
            </a:r>
            <a:r>
              <a:rPr lang="en-GB" dirty="0">
                <a:latin typeface="HSE Sans" panose="02000000000000000000" pitchFamily="2" charset="0"/>
              </a:rPr>
              <a:t> (16 </a:t>
            </a:r>
            <a:r>
              <a:rPr lang="en-GB" dirty="0" err="1">
                <a:latin typeface="HSE Sans" panose="02000000000000000000" pitchFamily="2" charset="0"/>
              </a:rPr>
              <a:t>pt</a:t>
            </a:r>
            <a:r>
              <a:rPr lang="en-GB" dirty="0">
                <a:latin typeface="HSE Sans" panose="02000000000000000000" pitchFamily="2" charset="0"/>
              </a:rPr>
              <a:t>)</a:t>
            </a:r>
            <a:endParaRPr lang="ru-RU" dirty="0">
              <a:latin typeface="HSE Sans" panose="02000000000000000000" pitchFamily="2" charset="0"/>
            </a:endParaRP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id="{40A04329-C800-BB42-BFE0-7E3C68848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59420" y="1173829"/>
            <a:ext cx="2278063" cy="463186"/>
          </a:xfrm>
        </p:spPr>
        <p:txBody>
          <a:bodyPr lIns="0" tIns="0" r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2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200" dirty="0">
                <a:latin typeface="HSE Sans" panose="02000000000000000000" pitchFamily="2" charset="0"/>
              </a:rPr>
            </a:br>
            <a:r>
              <a:rPr lang="ru-RU" sz="12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200" dirty="0">
                <a:latin typeface="HSE Sans" panose="02000000000000000000" pitchFamily="2" charset="0"/>
              </a:rPr>
              <a:t> (12pt)</a:t>
            </a:r>
            <a:endParaRPr lang="ru-RU" sz="1200" dirty="0">
              <a:latin typeface="HSE Sans" panose="02000000000000000000" pitchFamily="2" charset="0"/>
            </a:endParaRPr>
          </a:p>
        </p:txBody>
      </p:sp>
      <p:sp>
        <p:nvSpPr>
          <p:cNvPr id="27" name="Текст 26">
            <a:extLst>
              <a:ext uri="{FF2B5EF4-FFF2-40B4-BE49-F238E27FC236}">
                <a16:creationId xmlns:a16="http://schemas.microsoft.com/office/drawing/2014/main" id="{98337931-3EC2-F348-99EA-860F4FFDC188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8786720" y="1173829"/>
            <a:ext cx="2217738" cy="463186"/>
          </a:xfrm>
        </p:spPr>
        <p:txBody>
          <a:bodyPr lIns="0" tIns="0" r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200" dirty="0">
                <a:latin typeface="HSE Sans" panose="02000000000000000000" pitchFamily="2" charset="0"/>
              </a:rPr>
              <a:t>Москва</a:t>
            </a:r>
            <a:br>
              <a:rPr lang="ru-RU" sz="1200" dirty="0">
                <a:latin typeface="HSE Sans" panose="02000000000000000000" pitchFamily="2" charset="0"/>
              </a:rPr>
            </a:br>
            <a:r>
              <a:rPr lang="ru-RU" sz="1200" dirty="0">
                <a:latin typeface="HSE Sans" panose="02000000000000000000" pitchFamily="2" charset="0"/>
              </a:rPr>
              <a:t>2022</a:t>
            </a:r>
            <a:r>
              <a:rPr lang="en-GB" sz="1200" dirty="0">
                <a:latin typeface="HSE Sans" panose="02000000000000000000" pitchFamily="2" charset="0"/>
              </a:rPr>
              <a:t> (12pt)</a:t>
            </a:r>
            <a:endParaRPr lang="ru-RU" sz="1200" dirty="0">
              <a:latin typeface="HSE Sans" panose="02000000000000000000" pitchFamily="2" charset="0"/>
            </a:endParaRPr>
          </a:p>
        </p:txBody>
      </p:sp>
      <p:sp>
        <p:nvSpPr>
          <p:cNvPr id="29" name="Текст 28">
            <a:extLst>
              <a:ext uri="{FF2B5EF4-FFF2-40B4-BE49-F238E27FC236}">
                <a16:creationId xmlns:a16="http://schemas.microsoft.com/office/drawing/2014/main" id="{EEA7A79B-D410-B44F-BF32-C3EAEFC20A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7967" y="4824914"/>
            <a:ext cx="7625267" cy="652860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dirty="0">
                <a:latin typeface="HSE Sans" panose="02000000000000000000" pitchFamily="2" charset="0"/>
              </a:rPr>
              <a:t>Если нужно больше места, то используйте подзаголовок</a:t>
            </a:r>
            <a:r>
              <a:rPr lang="en-GB" sz="1600" dirty="0">
                <a:latin typeface="HSE Sans" panose="02000000000000000000" pitchFamily="2" charset="0"/>
              </a:rPr>
              <a:t> (16 </a:t>
            </a:r>
            <a:r>
              <a:rPr lang="en-GB" sz="1600" dirty="0" err="1">
                <a:latin typeface="HSE Sans" panose="02000000000000000000" pitchFamily="2" charset="0"/>
              </a:rPr>
              <a:t>pt</a:t>
            </a:r>
            <a:r>
              <a:rPr lang="en-GB" sz="1600" dirty="0">
                <a:latin typeface="HSE Sans" panose="02000000000000000000" pitchFamily="2" charset="0"/>
              </a:rPr>
              <a:t>)</a:t>
            </a:r>
            <a:endParaRPr lang="ru-RU" sz="16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959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в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9328428E-0D3D-6E4B-BAC0-3F63BAF7D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>
            <a:extLst>
              <a:ext uri="{FF2B5EF4-FFF2-40B4-BE49-F238E27FC236}">
                <a16:creationId xmlns:a16="http://schemas.microsoft.com/office/drawing/2014/main" id="{86CF47C6-D972-9E44-A717-6848F3489399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>
            <a:extLst>
              <a:ext uri="{FF2B5EF4-FFF2-40B4-BE49-F238E27FC236}">
                <a16:creationId xmlns:a16="http://schemas.microsoft.com/office/drawing/2014/main" id="{412FEF63-77C0-7C4A-B9BE-4BC0EEEEB78C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>
            <a:extLst>
              <a:ext uri="{FF2B5EF4-FFF2-40B4-BE49-F238E27FC236}">
                <a16:creationId xmlns:a16="http://schemas.microsoft.com/office/drawing/2014/main" id="{C4F550E9-E979-284D-B65F-44E092DD9D02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39D099-B515-F343-BF7A-A95468DA3860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2" name="Straight Connector 59">
            <a:extLst>
              <a:ext uri="{FF2B5EF4-FFF2-40B4-BE49-F238E27FC236}">
                <a16:creationId xmlns:a16="http://schemas.microsoft.com/office/drawing/2014/main" id="{396B1F99-9711-C64F-A7C9-4F1D89E7F11D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>
            <a:extLst>
              <a:ext uri="{FF2B5EF4-FFF2-40B4-BE49-F238E27FC236}">
                <a16:creationId xmlns:a16="http://schemas.microsoft.com/office/drawing/2014/main" id="{9C21DFE9-C3B2-C54E-9275-7776355F73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4" name="Текст 39">
            <a:extLst>
              <a:ext uri="{FF2B5EF4-FFF2-40B4-BE49-F238E27FC236}">
                <a16:creationId xmlns:a16="http://schemas.microsoft.com/office/drawing/2014/main" id="{5A73F99D-6D58-724E-ADB3-150D9B24F8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6" name="Текст 39">
            <a:extLst>
              <a:ext uri="{FF2B5EF4-FFF2-40B4-BE49-F238E27FC236}">
                <a16:creationId xmlns:a16="http://schemas.microsoft.com/office/drawing/2014/main" id="{7E89E360-BE39-5041-BAD6-C7B708340A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9" name="Заголовок 31">
            <a:extLst>
              <a:ext uri="{FF2B5EF4-FFF2-40B4-BE49-F238E27FC236}">
                <a16:creationId xmlns:a16="http://schemas.microsoft.com/office/drawing/2014/main" id="{1C20890C-BC1C-0745-9AF3-46700BA27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9" y="1447790"/>
            <a:ext cx="432253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Дополнительная </a:t>
            </a:r>
            <a:b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</a:br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цветовая гамма</a:t>
            </a:r>
          </a:p>
        </p:txBody>
      </p:sp>
      <p:sp>
        <p:nvSpPr>
          <p:cNvPr id="20" name="Текст 35">
            <a:extLst>
              <a:ext uri="{FF2B5EF4-FFF2-40B4-BE49-F238E27FC236}">
                <a16:creationId xmlns:a16="http://schemas.microsoft.com/office/drawing/2014/main" id="{CA2589F7-4500-024F-8E07-D726629A59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300" dirty="0">
                <a:latin typeface="HSE Sans" panose="02000000000000000000" pitchFamily="2" charset="0"/>
              </a:rPr>
              <a:t>Для оформления графиков, таблиц, диаграмм могут потребоваться дополнительные цвета и вы совершенно правы, задавая вопрос, какие цвета использовать и где их взять. Мы предлагаем использовать палитру цветов Вышки для этих целей.</a:t>
            </a:r>
          </a:p>
        </p:txBody>
      </p:sp>
      <p:sp>
        <p:nvSpPr>
          <p:cNvPr id="21" name="Oval 5">
            <a:extLst>
              <a:ext uri="{FF2B5EF4-FFF2-40B4-BE49-F238E27FC236}">
                <a16:creationId xmlns:a16="http://schemas.microsoft.com/office/drawing/2014/main" id="{D2CA403A-98E7-6C42-8F44-30AB6622C802}"/>
              </a:ext>
            </a:extLst>
          </p:cNvPr>
          <p:cNvSpPr/>
          <p:nvPr userDrawn="1"/>
        </p:nvSpPr>
        <p:spPr>
          <a:xfrm>
            <a:off x="5392982" y="1447790"/>
            <a:ext cx="830997" cy="830997"/>
          </a:xfrm>
          <a:prstGeom prst="ellipse">
            <a:avLst/>
          </a:prstGeom>
          <a:solidFill>
            <a:srgbClr val="0E2D69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42ABAA5D-E7AB-6E48-9D43-A48178C9BDD4}"/>
              </a:ext>
            </a:extLst>
          </p:cNvPr>
          <p:cNvSpPr/>
          <p:nvPr userDrawn="1"/>
        </p:nvSpPr>
        <p:spPr>
          <a:xfrm>
            <a:off x="6742925" y="1447790"/>
            <a:ext cx="830997" cy="830997"/>
          </a:xfrm>
          <a:prstGeom prst="ellipse">
            <a:avLst/>
          </a:prstGeom>
          <a:solidFill>
            <a:srgbClr val="234A9B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09F185A-8F67-9C42-A7C5-87E483F4FC19}"/>
              </a:ext>
            </a:extLst>
          </p:cNvPr>
          <p:cNvSpPr/>
          <p:nvPr userDrawn="1"/>
        </p:nvSpPr>
        <p:spPr>
          <a:xfrm>
            <a:off x="8092868" y="1447790"/>
            <a:ext cx="830997" cy="830997"/>
          </a:xfrm>
          <a:prstGeom prst="ellipse">
            <a:avLst/>
          </a:prstGeom>
          <a:solidFill>
            <a:srgbClr val="11A0D7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79AE0F6-4E37-6C4D-AF45-824EEE489A15}"/>
              </a:ext>
            </a:extLst>
          </p:cNvPr>
          <p:cNvSpPr/>
          <p:nvPr userDrawn="1"/>
        </p:nvSpPr>
        <p:spPr>
          <a:xfrm>
            <a:off x="9442811" y="1447790"/>
            <a:ext cx="830997" cy="830997"/>
          </a:xfrm>
          <a:prstGeom prst="ellipse">
            <a:avLst/>
          </a:prstGeom>
          <a:solidFill>
            <a:srgbClr val="029C6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5" name="Oval 26">
            <a:extLst>
              <a:ext uri="{FF2B5EF4-FFF2-40B4-BE49-F238E27FC236}">
                <a16:creationId xmlns:a16="http://schemas.microsoft.com/office/drawing/2014/main" id="{330C0EA4-7FD1-CE4D-AC95-8C484C5AC790}"/>
              </a:ext>
            </a:extLst>
          </p:cNvPr>
          <p:cNvSpPr/>
          <p:nvPr userDrawn="1"/>
        </p:nvSpPr>
        <p:spPr>
          <a:xfrm>
            <a:off x="10792754" y="1447790"/>
            <a:ext cx="830997" cy="830997"/>
          </a:xfrm>
          <a:prstGeom prst="ellipse">
            <a:avLst/>
          </a:prstGeom>
          <a:solidFill>
            <a:srgbClr val="EB681F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6" name="Oval 29">
            <a:extLst>
              <a:ext uri="{FF2B5EF4-FFF2-40B4-BE49-F238E27FC236}">
                <a16:creationId xmlns:a16="http://schemas.microsoft.com/office/drawing/2014/main" id="{4C53CF3D-7EFB-DF4F-8EA6-5644574E9AFB}"/>
              </a:ext>
            </a:extLst>
          </p:cNvPr>
          <p:cNvSpPr/>
          <p:nvPr userDrawn="1"/>
        </p:nvSpPr>
        <p:spPr>
          <a:xfrm>
            <a:off x="5392982" y="2708699"/>
            <a:ext cx="830997" cy="830997"/>
          </a:xfrm>
          <a:prstGeom prst="ellipse">
            <a:avLst/>
          </a:prstGeom>
          <a:solidFill>
            <a:srgbClr val="7D4EBA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7" name="Oval 33">
            <a:extLst>
              <a:ext uri="{FF2B5EF4-FFF2-40B4-BE49-F238E27FC236}">
                <a16:creationId xmlns:a16="http://schemas.microsoft.com/office/drawing/2014/main" id="{B42CE88A-E9A3-2A4E-BD50-EB37311F39EC}"/>
              </a:ext>
            </a:extLst>
          </p:cNvPr>
          <p:cNvSpPr/>
          <p:nvPr userDrawn="1"/>
        </p:nvSpPr>
        <p:spPr>
          <a:xfrm>
            <a:off x="6742925" y="2708699"/>
            <a:ext cx="830997" cy="830997"/>
          </a:xfrm>
          <a:prstGeom prst="ellipse">
            <a:avLst/>
          </a:prstGeom>
          <a:solidFill>
            <a:srgbClr val="E61F3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8" name="Oval 34">
            <a:extLst>
              <a:ext uri="{FF2B5EF4-FFF2-40B4-BE49-F238E27FC236}">
                <a16:creationId xmlns:a16="http://schemas.microsoft.com/office/drawing/2014/main" id="{B699EFDF-DB9D-3C4F-9D1F-461508017BDA}"/>
              </a:ext>
            </a:extLst>
          </p:cNvPr>
          <p:cNvSpPr/>
          <p:nvPr userDrawn="1"/>
        </p:nvSpPr>
        <p:spPr>
          <a:xfrm>
            <a:off x="8092868" y="2708699"/>
            <a:ext cx="830997" cy="830997"/>
          </a:xfrm>
          <a:prstGeom prst="ellipse">
            <a:avLst/>
          </a:prstGeom>
          <a:solidFill>
            <a:srgbClr val="FBBA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9" name="Oval 35">
            <a:extLst>
              <a:ext uri="{FF2B5EF4-FFF2-40B4-BE49-F238E27FC236}">
                <a16:creationId xmlns:a16="http://schemas.microsoft.com/office/drawing/2014/main" id="{5DF3131C-EEA1-5446-B567-C9DA0A2A1AFF}"/>
              </a:ext>
            </a:extLst>
          </p:cNvPr>
          <p:cNvSpPr/>
          <p:nvPr userDrawn="1"/>
        </p:nvSpPr>
        <p:spPr>
          <a:xfrm>
            <a:off x="9442811" y="2708699"/>
            <a:ext cx="830997" cy="830997"/>
          </a:xfrm>
          <a:prstGeom prst="ellipse">
            <a:avLst/>
          </a:prstGeom>
          <a:solidFill>
            <a:srgbClr val="7DA0D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0" name="Oval 36">
            <a:extLst>
              <a:ext uri="{FF2B5EF4-FFF2-40B4-BE49-F238E27FC236}">
                <a16:creationId xmlns:a16="http://schemas.microsoft.com/office/drawing/2014/main" id="{6D03B317-B61D-2945-8C0A-A6EBD87ACD07}"/>
              </a:ext>
            </a:extLst>
          </p:cNvPr>
          <p:cNvSpPr/>
          <p:nvPr userDrawn="1"/>
        </p:nvSpPr>
        <p:spPr>
          <a:xfrm>
            <a:off x="10792754" y="2708699"/>
            <a:ext cx="830997" cy="830997"/>
          </a:xfrm>
          <a:prstGeom prst="ellipse">
            <a:avLst/>
          </a:prstGeom>
          <a:solidFill>
            <a:srgbClr val="47A0A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1" name="Oval 37">
            <a:extLst>
              <a:ext uri="{FF2B5EF4-FFF2-40B4-BE49-F238E27FC236}">
                <a16:creationId xmlns:a16="http://schemas.microsoft.com/office/drawing/2014/main" id="{9C0266F1-C0B7-624A-A873-5F2C8801E766}"/>
              </a:ext>
            </a:extLst>
          </p:cNvPr>
          <p:cNvSpPr/>
          <p:nvPr userDrawn="1"/>
        </p:nvSpPr>
        <p:spPr>
          <a:xfrm>
            <a:off x="5392982" y="3969609"/>
            <a:ext cx="830997" cy="830997"/>
          </a:xfrm>
          <a:prstGeom prst="ellipse">
            <a:avLst/>
          </a:prstGeom>
          <a:solidFill>
            <a:srgbClr val="EB8C3C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2" name="Oval 38">
            <a:extLst>
              <a:ext uri="{FF2B5EF4-FFF2-40B4-BE49-F238E27FC236}">
                <a16:creationId xmlns:a16="http://schemas.microsoft.com/office/drawing/2014/main" id="{30C0C10E-388C-9843-8270-19D471BD3756}"/>
              </a:ext>
            </a:extLst>
          </p:cNvPr>
          <p:cNvSpPr/>
          <p:nvPr userDrawn="1"/>
        </p:nvSpPr>
        <p:spPr>
          <a:xfrm>
            <a:off x="6742925" y="3969609"/>
            <a:ext cx="830997" cy="830997"/>
          </a:xfrm>
          <a:prstGeom prst="ellipse">
            <a:avLst/>
          </a:prstGeom>
          <a:solidFill>
            <a:srgbClr val="96628C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3" name="Oval 39">
            <a:extLst>
              <a:ext uri="{FF2B5EF4-FFF2-40B4-BE49-F238E27FC236}">
                <a16:creationId xmlns:a16="http://schemas.microsoft.com/office/drawing/2014/main" id="{87047EA3-79D2-8644-A568-E64AA1D7D370}"/>
              </a:ext>
            </a:extLst>
          </p:cNvPr>
          <p:cNvSpPr/>
          <p:nvPr userDrawn="1"/>
        </p:nvSpPr>
        <p:spPr>
          <a:xfrm>
            <a:off x="8092868" y="3969609"/>
            <a:ext cx="830997" cy="830997"/>
          </a:xfrm>
          <a:prstGeom prst="ellipse">
            <a:avLst/>
          </a:prstGeom>
          <a:solidFill>
            <a:srgbClr val="CD5A5A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4" name="Oval 40">
            <a:extLst>
              <a:ext uri="{FF2B5EF4-FFF2-40B4-BE49-F238E27FC236}">
                <a16:creationId xmlns:a16="http://schemas.microsoft.com/office/drawing/2014/main" id="{7F5D1C6B-4E6B-0346-A5DC-C511DB14EFD6}"/>
              </a:ext>
            </a:extLst>
          </p:cNvPr>
          <p:cNvSpPr/>
          <p:nvPr userDrawn="1"/>
        </p:nvSpPr>
        <p:spPr>
          <a:xfrm>
            <a:off x="9442811" y="3969609"/>
            <a:ext cx="830997" cy="830997"/>
          </a:xfrm>
          <a:prstGeom prst="ellipse">
            <a:avLst/>
          </a:prstGeom>
          <a:solidFill>
            <a:srgbClr val="FFD746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5" name="Oval 41">
            <a:extLst>
              <a:ext uri="{FF2B5EF4-FFF2-40B4-BE49-F238E27FC236}">
                <a16:creationId xmlns:a16="http://schemas.microsoft.com/office/drawing/2014/main" id="{EB421DBA-35DE-2C4F-A89E-27F0998EF4E8}"/>
              </a:ext>
            </a:extLst>
          </p:cNvPr>
          <p:cNvSpPr/>
          <p:nvPr userDrawn="1"/>
        </p:nvSpPr>
        <p:spPr>
          <a:xfrm>
            <a:off x="10792754" y="3969609"/>
            <a:ext cx="830997" cy="830997"/>
          </a:xfrm>
          <a:prstGeom prst="ellipse">
            <a:avLst/>
          </a:prstGeom>
          <a:solidFill>
            <a:srgbClr val="CDDDF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6" name="Oval 42">
            <a:extLst>
              <a:ext uri="{FF2B5EF4-FFF2-40B4-BE49-F238E27FC236}">
                <a16:creationId xmlns:a16="http://schemas.microsoft.com/office/drawing/2014/main" id="{081BD842-A9A1-5B44-81ED-A97BA390032B}"/>
              </a:ext>
            </a:extLst>
          </p:cNvPr>
          <p:cNvSpPr/>
          <p:nvPr userDrawn="1"/>
        </p:nvSpPr>
        <p:spPr>
          <a:xfrm>
            <a:off x="5392982" y="5249769"/>
            <a:ext cx="830997" cy="830997"/>
          </a:xfrm>
          <a:prstGeom prst="ellipse">
            <a:avLst/>
          </a:prstGeom>
          <a:solidFill>
            <a:srgbClr val="D7EBB4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7" name="Oval 43">
            <a:extLst>
              <a:ext uri="{FF2B5EF4-FFF2-40B4-BE49-F238E27FC236}">
                <a16:creationId xmlns:a16="http://schemas.microsoft.com/office/drawing/2014/main" id="{036EE7D2-A33A-434C-B272-C82E2CDD4D4D}"/>
              </a:ext>
            </a:extLst>
          </p:cNvPr>
          <p:cNvSpPr/>
          <p:nvPr userDrawn="1"/>
        </p:nvSpPr>
        <p:spPr>
          <a:xfrm>
            <a:off x="6742925" y="5249769"/>
            <a:ext cx="830997" cy="830997"/>
          </a:xfrm>
          <a:prstGeom prst="ellipse">
            <a:avLst/>
          </a:prstGeom>
          <a:solidFill>
            <a:srgbClr val="FFDC9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8" name="Oval 44">
            <a:extLst>
              <a:ext uri="{FF2B5EF4-FFF2-40B4-BE49-F238E27FC236}">
                <a16:creationId xmlns:a16="http://schemas.microsoft.com/office/drawing/2014/main" id="{7DD65DA4-F076-C242-813E-8C17DCABCCFB}"/>
              </a:ext>
            </a:extLst>
          </p:cNvPr>
          <p:cNvSpPr/>
          <p:nvPr userDrawn="1"/>
        </p:nvSpPr>
        <p:spPr>
          <a:xfrm>
            <a:off x="8092868" y="5249769"/>
            <a:ext cx="830997" cy="830997"/>
          </a:xfrm>
          <a:prstGeom prst="ellipse">
            <a:avLst/>
          </a:prstGeom>
          <a:solidFill>
            <a:srgbClr val="D7C3F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39" name="Oval 45">
            <a:extLst>
              <a:ext uri="{FF2B5EF4-FFF2-40B4-BE49-F238E27FC236}">
                <a16:creationId xmlns:a16="http://schemas.microsoft.com/office/drawing/2014/main" id="{8A44D99D-BF66-2848-B460-F59D8ECF5690}"/>
              </a:ext>
            </a:extLst>
          </p:cNvPr>
          <p:cNvSpPr/>
          <p:nvPr userDrawn="1"/>
        </p:nvSpPr>
        <p:spPr>
          <a:xfrm>
            <a:off x="9442811" y="5249769"/>
            <a:ext cx="830997" cy="830997"/>
          </a:xfrm>
          <a:prstGeom prst="ellipse">
            <a:avLst/>
          </a:prstGeom>
          <a:solidFill>
            <a:srgbClr val="F6C3C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40" name="Oval 46">
            <a:extLst>
              <a:ext uri="{FF2B5EF4-FFF2-40B4-BE49-F238E27FC236}">
                <a16:creationId xmlns:a16="http://schemas.microsoft.com/office/drawing/2014/main" id="{9B130CEB-3D74-B647-BA6B-32F7D70FD354}"/>
              </a:ext>
            </a:extLst>
          </p:cNvPr>
          <p:cNvSpPr/>
          <p:nvPr userDrawn="1"/>
        </p:nvSpPr>
        <p:spPr>
          <a:xfrm>
            <a:off x="10792754" y="5249769"/>
            <a:ext cx="830997" cy="830997"/>
          </a:xfrm>
          <a:prstGeom prst="ellipse">
            <a:avLst/>
          </a:prstGeom>
          <a:solidFill>
            <a:srgbClr val="FFF07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86705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истый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A7FA04E4-3213-8F41-B068-4DC2814414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>
            <a:extLst>
              <a:ext uri="{FF2B5EF4-FFF2-40B4-BE49-F238E27FC236}">
                <a16:creationId xmlns:a16="http://schemas.microsoft.com/office/drawing/2014/main" id="{938052A0-3DF0-DC47-B7E0-C20EF981C230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8C6147F0-3CA1-264C-B2B2-F88597196943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>
            <a:extLst>
              <a:ext uri="{FF2B5EF4-FFF2-40B4-BE49-F238E27FC236}">
                <a16:creationId xmlns:a16="http://schemas.microsoft.com/office/drawing/2014/main" id="{62CDF50E-4D58-AF4A-ABFD-140AF88B3681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62171D1-2A5B-7A4A-9760-17CCE51B9802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3" name="Straight Connector 59">
            <a:extLst>
              <a:ext uri="{FF2B5EF4-FFF2-40B4-BE49-F238E27FC236}">
                <a16:creationId xmlns:a16="http://schemas.microsoft.com/office/drawing/2014/main" id="{3C71A0C3-CD3E-0748-98E5-6B2507CAB296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>
            <a:extLst>
              <a:ext uri="{FF2B5EF4-FFF2-40B4-BE49-F238E27FC236}">
                <a16:creationId xmlns:a16="http://schemas.microsoft.com/office/drawing/2014/main" id="{9856D01B-EC9A-6047-B7FB-D47084AB3F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5" name="Текст 39">
            <a:extLst>
              <a:ext uri="{FF2B5EF4-FFF2-40B4-BE49-F238E27FC236}">
                <a16:creationId xmlns:a16="http://schemas.microsoft.com/office/drawing/2014/main" id="{83E23342-AC91-354A-9A28-A14FF7BADC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Текст 39">
            <a:extLst>
              <a:ext uri="{FF2B5EF4-FFF2-40B4-BE49-F238E27FC236}">
                <a16:creationId xmlns:a16="http://schemas.microsoft.com/office/drawing/2014/main" id="{BB1CCE68-8F57-1A41-BC43-633D2EFC801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20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ист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5234703-C735-5D41-99C2-019C7EBECCF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2F59B5-E815-AE43-BAE2-FA594BB42C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310809" y="2643809"/>
            <a:ext cx="1570383" cy="157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6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Icon&#10;&#10;Description automatically generated">
            <a:extLst>
              <a:ext uri="{FF2B5EF4-FFF2-40B4-BE49-F238E27FC236}">
                <a16:creationId xmlns:a16="http://schemas.microsoft.com/office/drawing/2014/main" id="{4A1436AC-5F96-2A4F-BFC7-B3442083EB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11" name="Straight Connector 19">
            <a:extLst>
              <a:ext uri="{FF2B5EF4-FFF2-40B4-BE49-F238E27FC236}">
                <a16:creationId xmlns:a16="http://schemas.microsoft.com/office/drawing/2014/main" id="{067DD2ED-246D-7D41-B51F-FED98BF873FD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1">
            <a:extLst>
              <a:ext uri="{FF2B5EF4-FFF2-40B4-BE49-F238E27FC236}">
                <a16:creationId xmlns:a16="http://schemas.microsoft.com/office/drawing/2014/main" id="{68E8C250-D449-A743-8975-B5BFB04D9744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5">
            <a:extLst>
              <a:ext uri="{FF2B5EF4-FFF2-40B4-BE49-F238E27FC236}">
                <a16:creationId xmlns:a16="http://schemas.microsoft.com/office/drawing/2014/main" id="{DD1C71CA-B883-AF42-959D-BCA5690AAA4B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4D3A12E-0E10-C441-81D2-C3C1EB6A0537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9" name="Straight Connector 59">
            <a:extLst>
              <a:ext uri="{FF2B5EF4-FFF2-40B4-BE49-F238E27FC236}">
                <a16:creationId xmlns:a16="http://schemas.microsoft.com/office/drawing/2014/main" id="{3447008E-4F3B-FC4E-B96D-3927FAE1ED17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61115A7A-23E5-E442-9551-F72F1CDA57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84653" y="1447790"/>
            <a:ext cx="4325167" cy="4325107"/>
          </a:xfrm>
          <a:solidFill>
            <a:srgbClr val="D9D9D9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800" dirty="0">
                <a:solidFill>
                  <a:schemeClr val="tx1"/>
                </a:solidFill>
                <a:latin typeface="HSE Sans" panose="02000000000000000000" pitchFamily="2" charset="0"/>
              </a:rPr>
              <a:t>Чтобы слайд не выглядел пустым, сюда можно поставить иллюстрацию или фотографию</a:t>
            </a:r>
            <a:endParaRPr lang="en-RU" sz="2800">
              <a:solidFill>
                <a:schemeClr val="tx1"/>
              </a:solidFill>
              <a:latin typeface="HSE Sans" panose="02000000000000000000" pitchFamily="2" charset="0"/>
            </a:endParaRPr>
          </a:p>
        </p:txBody>
      </p:sp>
      <p:sp>
        <p:nvSpPr>
          <p:cNvPr id="32" name="Заголовок 31">
            <a:extLst>
              <a:ext uri="{FF2B5EF4-FFF2-40B4-BE49-F238E27FC236}">
                <a16:creationId xmlns:a16="http://schemas.microsoft.com/office/drawing/2014/main" id="{9ED7AA97-D972-DF4F-B662-A65F2A544C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8" y="1447790"/>
            <a:ext cx="524556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Заголовок может быть набран</a:t>
            </a:r>
            <a:b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</a:br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в две или три строки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 (24 </a:t>
            </a:r>
            <a:r>
              <a:rPr lang="en-GB" sz="2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2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36" name="Текст 35">
            <a:extLst>
              <a:ext uri="{FF2B5EF4-FFF2-40B4-BE49-F238E27FC236}">
                <a16:creationId xmlns:a16="http://schemas.microsoft.com/office/drawing/2014/main" id="{69E35E54-2B19-7441-876F-1C6A84F4F15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7" y="2379663"/>
            <a:ext cx="5245561" cy="3393234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pPr lvl="0"/>
            <a:r>
              <a:rPr lang="ru-RU" dirty="0"/>
              <a:t>Небольшие куски текста (13</a:t>
            </a:r>
            <a:r>
              <a:rPr lang="en-US" dirty="0" err="1"/>
              <a:t>pt</a:t>
            </a:r>
            <a:r>
              <a:rPr lang="en-US" dirty="0"/>
              <a:t>) </a:t>
            </a:r>
            <a:r>
              <a:rPr lang="ru-RU" dirty="0"/>
              <a:t>можно набирать в одну колонку, но не делайте колонку на всю ширину экрана. 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 Если у вас есть свободное пространство и вы считаете, что текст одинок и ему нужна компания, то поставьте рядом небольшое изображение, которое иллюстрирует ваш текст или дополняет его.</a:t>
            </a:r>
          </a:p>
        </p:txBody>
      </p:sp>
      <p:sp>
        <p:nvSpPr>
          <p:cNvPr id="38" name="Текст 37">
            <a:extLst>
              <a:ext uri="{FF2B5EF4-FFF2-40B4-BE49-F238E27FC236}">
                <a16:creationId xmlns:a16="http://schemas.microsoft.com/office/drawing/2014/main" id="{7FB4A275-856E-364D-8AA4-2071AADC6A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40" name="Текст 39">
            <a:extLst>
              <a:ext uri="{FF2B5EF4-FFF2-40B4-BE49-F238E27FC236}">
                <a16:creationId xmlns:a16="http://schemas.microsoft.com/office/drawing/2014/main" id="{58FBA0EA-8BE0-A643-B258-4E5C3446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41" name="Текст 39">
            <a:extLst>
              <a:ext uri="{FF2B5EF4-FFF2-40B4-BE49-F238E27FC236}">
                <a16:creationId xmlns:a16="http://schemas.microsoft.com/office/drawing/2014/main" id="{0BEC062F-1BEB-DE4C-B7EE-C552C9D45F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28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FDC66DB8-29BC-5940-A721-40F1002145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>
            <a:extLst>
              <a:ext uri="{FF2B5EF4-FFF2-40B4-BE49-F238E27FC236}">
                <a16:creationId xmlns:a16="http://schemas.microsoft.com/office/drawing/2014/main" id="{DE27C859-478F-3648-8A9D-2C85DBDCAC09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>
            <a:extLst>
              <a:ext uri="{FF2B5EF4-FFF2-40B4-BE49-F238E27FC236}">
                <a16:creationId xmlns:a16="http://schemas.microsoft.com/office/drawing/2014/main" id="{58EA1144-CFD8-1D47-B430-7014F576043B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>
            <a:extLst>
              <a:ext uri="{FF2B5EF4-FFF2-40B4-BE49-F238E27FC236}">
                <a16:creationId xmlns:a16="http://schemas.microsoft.com/office/drawing/2014/main" id="{96EDC73C-5A3C-014E-8E52-04CAFCA9B20B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E88681-53A8-3B45-B80A-372EDFB53883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2" name="Straight Connector 59">
            <a:extLst>
              <a:ext uri="{FF2B5EF4-FFF2-40B4-BE49-F238E27FC236}">
                <a16:creationId xmlns:a16="http://schemas.microsoft.com/office/drawing/2014/main" id="{EDA7D8BF-DF37-704F-B77F-7E40752ACE25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>
            <a:extLst>
              <a:ext uri="{FF2B5EF4-FFF2-40B4-BE49-F238E27FC236}">
                <a16:creationId xmlns:a16="http://schemas.microsoft.com/office/drawing/2014/main" id="{5026DBD8-54A3-1446-9D3B-BA2B38460F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4" name="Текст 39">
            <a:extLst>
              <a:ext uri="{FF2B5EF4-FFF2-40B4-BE49-F238E27FC236}">
                <a16:creationId xmlns:a16="http://schemas.microsoft.com/office/drawing/2014/main" id="{E8AA3569-5054-7D47-AB14-BCFB0440D0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6" name="Заголовок 31">
            <a:extLst>
              <a:ext uri="{FF2B5EF4-FFF2-40B4-BE49-F238E27FC236}">
                <a16:creationId xmlns:a16="http://schemas.microsoft.com/office/drawing/2014/main" id="{76942483-EB13-0A4B-8060-DB65024C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Заголовок может быть набран в две или три строки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 (24 </a:t>
            </a:r>
            <a:r>
              <a:rPr lang="en-GB" sz="2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2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17" name="Текст 35">
            <a:extLst>
              <a:ext uri="{FF2B5EF4-FFF2-40B4-BE49-F238E27FC236}">
                <a16:creationId xmlns:a16="http://schemas.microsoft.com/office/drawing/2014/main" id="{66FAD63B-F743-0F47-BBE3-D773176670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7" y="2379663"/>
            <a:ext cx="11057971" cy="3745092"/>
          </a:xfrm>
        </p:spPr>
        <p:txBody>
          <a:bodyPr lIns="0" tIns="0" rIns="0" numCol="3" spcCol="25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300" dirty="0">
                <a:latin typeface="HSE Sans" panose="02000000000000000000" pitchFamily="2" charset="0"/>
              </a:rPr>
              <a:t>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</a:t>
            </a:r>
          </a:p>
        </p:txBody>
      </p:sp>
      <p:sp>
        <p:nvSpPr>
          <p:cNvPr id="18" name="Текст 39">
            <a:extLst>
              <a:ext uri="{FF2B5EF4-FFF2-40B4-BE49-F238E27FC236}">
                <a16:creationId xmlns:a16="http://schemas.microsoft.com/office/drawing/2014/main" id="{8A048480-30C9-044E-8C2E-0F67398FEE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8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_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0E78CA68-7A0C-CF41-9AC6-A547FB9EC3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>
            <a:extLst>
              <a:ext uri="{FF2B5EF4-FFF2-40B4-BE49-F238E27FC236}">
                <a16:creationId xmlns:a16="http://schemas.microsoft.com/office/drawing/2014/main" id="{45DC512A-A23B-B24D-A1F6-6793976867CF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>
            <a:extLst>
              <a:ext uri="{FF2B5EF4-FFF2-40B4-BE49-F238E27FC236}">
                <a16:creationId xmlns:a16="http://schemas.microsoft.com/office/drawing/2014/main" id="{21F91649-DF0F-5F45-A43B-2CED9ACDD049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>
            <a:extLst>
              <a:ext uri="{FF2B5EF4-FFF2-40B4-BE49-F238E27FC236}">
                <a16:creationId xmlns:a16="http://schemas.microsoft.com/office/drawing/2014/main" id="{3137B760-1A50-1845-B7F2-1EF31C71C72B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ECCF8F-5855-7943-B503-5573887A534D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2" name="Straight Connector 59">
            <a:extLst>
              <a:ext uri="{FF2B5EF4-FFF2-40B4-BE49-F238E27FC236}">
                <a16:creationId xmlns:a16="http://schemas.microsoft.com/office/drawing/2014/main" id="{FB81B23D-CDD8-E64C-9887-3540F7EE1C4B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>
            <a:extLst>
              <a:ext uri="{FF2B5EF4-FFF2-40B4-BE49-F238E27FC236}">
                <a16:creationId xmlns:a16="http://schemas.microsoft.com/office/drawing/2014/main" id="{C2D710AE-3CBE-5940-A7EB-F96132E65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4" name="Текст 39">
            <a:extLst>
              <a:ext uri="{FF2B5EF4-FFF2-40B4-BE49-F238E27FC236}">
                <a16:creationId xmlns:a16="http://schemas.microsoft.com/office/drawing/2014/main" id="{FCC5A33D-0A3C-F140-B745-367744A5F3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Текст 35">
            <a:extLst>
              <a:ext uri="{FF2B5EF4-FFF2-40B4-BE49-F238E27FC236}">
                <a16:creationId xmlns:a16="http://schemas.microsoft.com/office/drawing/2014/main" id="{5163BE0A-A745-414A-AF21-D968BD69D2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pPr lvl="0"/>
            <a:r>
              <a:rPr lang="ru-RU" dirty="0"/>
              <a:t>Небольшие куски текста (13</a:t>
            </a:r>
            <a:r>
              <a:rPr lang="en-US" dirty="0" err="1"/>
              <a:t>pt</a:t>
            </a:r>
            <a:r>
              <a:rPr lang="en-US" dirty="0"/>
              <a:t>) </a:t>
            </a:r>
            <a:r>
              <a:rPr lang="ru-RU" dirty="0"/>
              <a:t>можно набирать в одну колонку, но не делайте колонку на всю ширину экрана. 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 Если у вас есть свободное пространство и вы считаете, что текст одинок и ему нужна компания, то поставьте рядом небольшое изображение, которое иллюстрирует ваш текст или дополняет его.</a:t>
            </a:r>
          </a:p>
        </p:txBody>
      </p:sp>
      <p:sp>
        <p:nvSpPr>
          <p:cNvPr id="20" name="Текст 35">
            <a:extLst>
              <a:ext uri="{FF2B5EF4-FFF2-40B4-BE49-F238E27FC236}">
                <a16:creationId xmlns:a16="http://schemas.microsoft.com/office/drawing/2014/main" id="{B3D47CF6-5FC1-2346-8894-A7CC39063DE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 dirty="0" err="1">
                <a:latin typeface="HSE Sans" panose="02000000000000000000" pitchFamily="2" charset="0"/>
              </a:rPr>
              <a:t>pt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id="{CD14B8F3-89C2-9F45-809E-D1EAF85AC56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9892" y="2379663"/>
            <a:ext cx="5383968" cy="3451794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3200" dirty="0">
                <a:solidFill>
                  <a:srgbClr val="102D69"/>
                </a:solidFill>
                <a:latin typeface="HSE Sans" panose="02000000000000000000" pitchFamily="2" charset="0"/>
              </a:rPr>
              <a:t>Небольшую фразу, с важной информацией, можно выделить, набрав ее более крупным кеглем, чем обычный  текст. Делать это часто не рекомендуется.</a:t>
            </a:r>
          </a:p>
          <a:p>
            <a:pPr lvl="0"/>
            <a:endParaRPr lang="ru-RU" dirty="0"/>
          </a:p>
        </p:txBody>
      </p:sp>
      <p:sp>
        <p:nvSpPr>
          <p:cNvPr id="24" name="Текст 39">
            <a:extLst>
              <a:ext uri="{FF2B5EF4-FFF2-40B4-BE49-F238E27FC236}">
                <a16:creationId xmlns:a16="http://schemas.microsoft.com/office/drawing/2014/main" id="{3BE4279A-8109-B244-B721-18F10C696B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25" name="Заголовок 31">
            <a:extLst>
              <a:ext uri="{FF2B5EF4-FFF2-40B4-BE49-F238E27FC236}">
                <a16:creationId xmlns:a16="http://schemas.microsoft.com/office/drawing/2014/main" id="{B32DC3D4-97A5-3E4F-A29B-422D5E3129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Заголовок может быть набран в две или три строки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 (24 </a:t>
            </a:r>
            <a:r>
              <a:rPr lang="en-GB" sz="2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2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95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фик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>
            <a:extLst>
              <a:ext uri="{FF2B5EF4-FFF2-40B4-BE49-F238E27FC236}">
                <a16:creationId xmlns:a16="http://schemas.microsoft.com/office/drawing/2014/main" id="{9E89D752-CAC6-0943-9A3D-4C52DBF50C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>
            <a:extLst>
              <a:ext uri="{FF2B5EF4-FFF2-40B4-BE49-F238E27FC236}">
                <a16:creationId xmlns:a16="http://schemas.microsoft.com/office/drawing/2014/main" id="{64D89E64-93BB-044D-B3D4-8F2679C5CA4C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>
            <a:extLst>
              <a:ext uri="{FF2B5EF4-FFF2-40B4-BE49-F238E27FC236}">
                <a16:creationId xmlns:a16="http://schemas.microsoft.com/office/drawing/2014/main" id="{D0C3B169-866D-C645-AF76-00F8C2A97E9B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>
            <a:extLst>
              <a:ext uri="{FF2B5EF4-FFF2-40B4-BE49-F238E27FC236}">
                <a16:creationId xmlns:a16="http://schemas.microsoft.com/office/drawing/2014/main" id="{FDDF48AB-D8AE-0E42-A544-8EA5B8744778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6DF89EC-1E7C-3B40-85F4-6D19A7D29AC7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2" name="Straight Connector 59">
            <a:extLst>
              <a:ext uri="{FF2B5EF4-FFF2-40B4-BE49-F238E27FC236}">
                <a16:creationId xmlns:a16="http://schemas.microsoft.com/office/drawing/2014/main" id="{019D6862-BD52-734D-9E19-38C147CA2D29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>
            <a:extLst>
              <a:ext uri="{FF2B5EF4-FFF2-40B4-BE49-F238E27FC236}">
                <a16:creationId xmlns:a16="http://schemas.microsoft.com/office/drawing/2014/main" id="{A9BD5ADD-B3F2-C342-82F7-83683F040D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4" name="Текст 39">
            <a:extLst>
              <a:ext uri="{FF2B5EF4-FFF2-40B4-BE49-F238E27FC236}">
                <a16:creationId xmlns:a16="http://schemas.microsoft.com/office/drawing/2014/main" id="{4F15CBC0-FC8B-744E-95A7-C9863CDC31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6" name="Текст 39">
            <a:extLst>
              <a:ext uri="{FF2B5EF4-FFF2-40B4-BE49-F238E27FC236}">
                <a16:creationId xmlns:a16="http://schemas.microsoft.com/office/drawing/2014/main" id="{BC3B54AA-A0BD-E646-B3B7-C0E724D26D2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Заголовок 31">
            <a:extLst>
              <a:ext uri="{FF2B5EF4-FFF2-40B4-BE49-F238E27FC236}">
                <a16:creationId xmlns:a16="http://schemas.microsoft.com/office/drawing/2014/main" id="{B3F16318-C9C3-B948-A508-4BC53D0B77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9" y="1447790"/>
            <a:ext cx="432253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Заголовок может быть набран </a:t>
            </a:r>
            <a:b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</a:br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в две или три строки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 (24 </a:t>
            </a:r>
            <a:r>
              <a:rPr lang="en-GB" sz="2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2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18" name="Текст 35">
            <a:extLst>
              <a:ext uri="{FF2B5EF4-FFF2-40B4-BE49-F238E27FC236}">
                <a16:creationId xmlns:a16="http://schemas.microsoft.com/office/drawing/2014/main" id="{23B3E5FB-BBCE-4149-AD9A-8CAB06CC9F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en-GB" sz="1300" dirty="0">
                <a:latin typeface="HSE Sans" panose="02000000000000000000" pitchFamily="2" charset="0"/>
              </a:rPr>
              <a:t>Lorem ipsum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sit </a:t>
            </a:r>
            <a:r>
              <a:rPr lang="en-GB" sz="1300" dirty="0" err="1">
                <a:latin typeface="HSE Sans" panose="02000000000000000000" pitchFamily="2" charset="0"/>
              </a:rPr>
              <a:t>amet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consectetur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adipiscing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elit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sed</a:t>
            </a:r>
            <a:r>
              <a:rPr lang="en-GB" sz="1300" dirty="0">
                <a:latin typeface="HSE Sans" panose="02000000000000000000" pitchFamily="2" charset="0"/>
              </a:rPr>
              <a:t> do </a:t>
            </a:r>
            <a:r>
              <a:rPr lang="en-GB" sz="1300" dirty="0" err="1">
                <a:latin typeface="HSE Sans" panose="02000000000000000000" pitchFamily="2" charset="0"/>
              </a:rPr>
              <a:t>eiusmod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tempor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incididunt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labore</a:t>
            </a:r>
            <a:r>
              <a:rPr lang="en-GB" sz="1300" dirty="0">
                <a:latin typeface="HSE Sans" panose="02000000000000000000" pitchFamily="2" charset="0"/>
              </a:rPr>
              <a:t> et dolore magna </a:t>
            </a:r>
            <a:r>
              <a:rPr lang="en-GB" sz="1300" dirty="0" err="1">
                <a:latin typeface="HSE Sans" panose="02000000000000000000" pitchFamily="2" charset="0"/>
              </a:rPr>
              <a:t>aliqua</a:t>
            </a:r>
            <a:r>
              <a:rPr lang="en-GB" sz="1300" dirty="0">
                <a:latin typeface="HSE Sans" panose="02000000000000000000" pitchFamily="2" charset="0"/>
              </a:rPr>
              <a:t>. Ut </a:t>
            </a:r>
            <a:r>
              <a:rPr lang="en-GB" sz="1300" dirty="0" err="1">
                <a:latin typeface="HSE Sans" panose="02000000000000000000" pitchFamily="2" charset="0"/>
              </a:rPr>
              <a:t>enim</a:t>
            </a:r>
            <a:r>
              <a:rPr lang="en-GB" sz="1300" dirty="0">
                <a:latin typeface="HSE Sans" panose="02000000000000000000" pitchFamily="2" charset="0"/>
              </a:rPr>
              <a:t> ad minim </a:t>
            </a:r>
            <a:r>
              <a:rPr lang="en-GB" sz="1300" dirty="0" err="1">
                <a:latin typeface="HSE Sans" panose="02000000000000000000" pitchFamily="2" charset="0"/>
              </a:rPr>
              <a:t>veniam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quis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nostrud</a:t>
            </a:r>
            <a:r>
              <a:rPr lang="en-GB" sz="1300" dirty="0">
                <a:latin typeface="HSE Sans" panose="02000000000000000000" pitchFamily="2" charset="0"/>
              </a:rPr>
              <a:t> exercitation </a:t>
            </a:r>
            <a:r>
              <a:rPr lang="en-GB" sz="1300" dirty="0" err="1">
                <a:latin typeface="HSE Sans" panose="02000000000000000000" pitchFamily="2" charset="0"/>
              </a:rPr>
              <a:t>ullamco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laboris</a:t>
            </a:r>
            <a:r>
              <a:rPr lang="en-GB" sz="1300" dirty="0">
                <a:latin typeface="HSE Sans" panose="02000000000000000000" pitchFamily="2" charset="0"/>
              </a:rPr>
              <a:t> nisi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aliquip</a:t>
            </a:r>
            <a:r>
              <a:rPr lang="en-GB" sz="1300" dirty="0">
                <a:latin typeface="HSE Sans" panose="02000000000000000000" pitchFamily="2" charset="0"/>
              </a:rPr>
              <a:t> ex </a:t>
            </a:r>
            <a:r>
              <a:rPr lang="en-GB" sz="1300" dirty="0" err="1">
                <a:latin typeface="HSE Sans" panose="02000000000000000000" pitchFamily="2" charset="0"/>
              </a:rPr>
              <a:t>ea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commodo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consequat</a:t>
            </a:r>
            <a:r>
              <a:rPr lang="en-GB" sz="1300" dirty="0">
                <a:latin typeface="HSE Sans" panose="02000000000000000000" pitchFamily="2" charset="0"/>
              </a:rPr>
              <a:t>. Duis </a:t>
            </a:r>
            <a:r>
              <a:rPr lang="en-GB" sz="1300" dirty="0" err="1">
                <a:latin typeface="HSE Sans" panose="02000000000000000000" pitchFamily="2" charset="0"/>
              </a:rPr>
              <a:t>aute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irure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reprehenderit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voluptate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velit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esse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cillum</a:t>
            </a:r>
            <a:r>
              <a:rPr lang="en-GB" sz="1300" dirty="0">
                <a:latin typeface="HSE Sans" panose="02000000000000000000" pitchFamily="2" charset="0"/>
              </a:rPr>
              <a:t> dolore </a:t>
            </a:r>
            <a:r>
              <a:rPr lang="en-GB" sz="1300" dirty="0" err="1">
                <a:latin typeface="HSE Sans" panose="02000000000000000000" pitchFamily="2" charset="0"/>
              </a:rPr>
              <a:t>eu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fugiat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nulla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pariatur</a:t>
            </a:r>
            <a:r>
              <a:rPr lang="en-GB" sz="1300" dirty="0">
                <a:latin typeface="HSE Sans" panose="02000000000000000000" pitchFamily="2" charset="0"/>
              </a:rPr>
              <a:t>. </a:t>
            </a:r>
            <a:r>
              <a:rPr lang="en-GB" sz="1300" dirty="0" err="1">
                <a:latin typeface="HSE Sans" panose="02000000000000000000" pitchFamily="2" charset="0"/>
              </a:rPr>
              <a:t>Excepteur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sint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occaecat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cupidatat</a:t>
            </a:r>
            <a:r>
              <a:rPr lang="en-GB" sz="1300" dirty="0">
                <a:latin typeface="HSE Sans" panose="02000000000000000000" pitchFamily="2" charset="0"/>
              </a:rPr>
              <a:t> non </a:t>
            </a:r>
            <a:r>
              <a:rPr lang="en-GB" sz="1300" dirty="0" err="1">
                <a:latin typeface="HSE Sans" panose="02000000000000000000" pitchFamily="2" charset="0"/>
              </a:rPr>
              <a:t>proident</a:t>
            </a:r>
            <a:r>
              <a:rPr lang="en-GB" sz="1300" dirty="0">
                <a:latin typeface="HSE Sans" panose="02000000000000000000" pitchFamily="2" charset="0"/>
              </a:rPr>
              <a:t>, sunt in culpa qui </a:t>
            </a:r>
            <a:r>
              <a:rPr lang="en-GB" sz="1300" dirty="0" err="1">
                <a:latin typeface="HSE Sans" panose="02000000000000000000" pitchFamily="2" charset="0"/>
              </a:rPr>
              <a:t>officia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deserunt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mollit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anim</a:t>
            </a:r>
            <a:r>
              <a:rPr lang="en-GB" sz="1300" dirty="0">
                <a:latin typeface="HSE Sans" panose="02000000000000000000" pitchFamily="2" charset="0"/>
              </a:rPr>
              <a:t> id </a:t>
            </a:r>
            <a:r>
              <a:rPr lang="en-GB" sz="1300" dirty="0" err="1">
                <a:latin typeface="HSE Sans" panose="02000000000000000000" pitchFamily="2" charset="0"/>
              </a:rPr>
              <a:t>est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laborum</a:t>
            </a:r>
            <a:r>
              <a:rPr lang="en-GB" sz="1300" dirty="0">
                <a:latin typeface="HSE Sans" panose="02000000000000000000" pitchFamily="2" charset="0"/>
              </a:rPr>
              <a:t>.</a:t>
            </a:r>
            <a:endParaRPr lang="ru-RU" sz="1300" dirty="0">
              <a:latin typeface="HSE Sans" panose="02000000000000000000" pitchFamily="2" charset="0"/>
            </a:endParaRPr>
          </a:p>
        </p:txBody>
      </p:sp>
      <p:sp>
        <p:nvSpPr>
          <p:cNvPr id="19" name="Текст 35">
            <a:extLst>
              <a:ext uri="{FF2B5EF4-FFF2-40B4-BE49-F238E27FC236}">
                <a16:creationId xmlns:a16="http://schemas.microsoft.com/office/drawing/2014/main" id="{658542D3-7E45-6E46-8039-27C4C43DD6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 dirty="0" err="1">
                <a:latin typeface="HSE Sans" panose="02000000000000000000" pitchFamily="2" charset="0"/>
              </a:rPr>
              <a:t>pt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21" name="Диаграмма 7">
            <a:extLst>
              <a:ext uri="{FF2B5EF4-FFF2-40B4-BE49-F238E27FC236}">
                <a16:creationId xmlns:a16="http://schemas.microsoft.com/office/drawing/2014/main" id="{57965DCA-4776-7546-97FD-A69317A34CF2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272097" y="1447790"/>
            <a:ext cx="6371768" cy="428945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1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фик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11D7C3EB-CCEB-E142-9753-8B2D75A0A8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>
            <a:extLst>
              <a:ext uri="{FF2B5EF4-FFF2-40B4-BE49-F238E27FC236}">
                <a16:creationId xmlns:a16="http://schemas.microsoft.com/office/drawing/2014/main" id="{527C9F89-51CC-D243-9351-73AB081DB944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F09EE119-6C80-E846-95F9-BB3907664128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>
            <a:extLst>
              <a:ext uri="{FF2B5EF4-FFF2-40B4-BE49-F238E27FC236}">
                <a16:creationId xmlns:a16="http://schemas.microsoft.com/office/drawing/2014/main" id="{6C0A681B-44BF-6A46-98D8-483EF13B9114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65A5D7C-EB12-9D4D-A99A-4B26C81B7387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3" name="Straight Connector 59">
            <a:extLst>
              <a:ext uri="{FF2B5EF4-FFF2-40B4-BE49-F238E27FC236}">
                <a16:creationId xmlns:a16="http://schemas.microsoft.com/office/drawing/2014/main" id="{D4C3D74D-BE91-9547-ADCA-ACCE93C18789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>
            <a:extLst>
              <a:ext uri="{FF2B5EF4-FFF2-40B4-BE49-F238E27FC236}">
                <a16:creationId xmlns:a16="http://schemas.microsoft.com/office/drawing/2014/main" id="{3E0AB43B-5E98-6042-A282-C61E0C5A37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5" name="Текст 39">
            <a:extLst>
              <a:ext uri="{FF2B5EF4-FFF2-40B4-BE49-F238E27FC236}">
                <a16:creationId xmlns:a16="http://schemas.microsoft.com/office/drawing/2014/main" id="{7388A8DF-D130-5445-A3F8-F96E1202BA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Текст 39">
            <a:extLst>
              <a:ext uri="{FF2B5EF4-FFF2-40B4-BE49-F238E27FC236}">
                <a16:creationId xmlns:a16="http://schemas.microsoft.com/office/drawing/2014/main" id="{02CBC466-1703-7541-94E4-AC76F4E6D9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20" name="Текст 35">
            <a:extLst>
              <a:ext uri="{FF2B5EF4-FFF2-40B4-BE49-F238E27FC236}">
                <a16:creationId xmlns:a16="http://schemas.microsoft.com/office/drawing/2014/main" id="{5812BF3C-1D24-3640-84D2-BFFCA525AE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 dirty="0" err="1">
                <a:latin typeface="HSE Sans" panose="02000000000000000000" pitchFamily="2" charset="0"/>
              </a:rPr>
              <a:t>pt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21" name="Диаграмма 7">
            <a:extLst>
              <a:ext uri="{FF2B5EF4-FFF2-40B4-BE49-F238E27FC236}">
                <a16:creationId xmlns:a16="http://schemas.microsoft.com/office/drawing/2014/main" id="{BCBBDD44-9DC9-F74E-979F-120A7BBD4EE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272097" y="1447790"/>
            <a:ext cx="6371768" cy="4289457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id="{7C68DF7B-E804-E44B-83DF-5DC36AF76F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5788" y="1447064"/>
            <a:ext cx="4322762" cy="703205"/>
          </a:xfrm>
        </p:spPr>
        <p:txBody>
          <a:bodyPr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600" dirty="0">
                <a:solidFill>
                  <a:srgbClr val="102D69"/>
                </a:solidFill>
                <a:latin typeface="HSE Sans" panose="02000000000000000000" pitchFamily="2" charset="0"/>
              </a:rPr>
              <a:t>Название графика. Обратите внимание, что название графика набирается меньшим кеглем, чем заголовок</a:t>
            </a:r>
            <a:r>
              <a:rPr lang="en-GB" sz="1600" dirty="0">
                <a:solidFill>
                  <a:srgbClr val="102D69"/>
                </a:solidFill>
                <a:latin typeface="HSE Sans" panose="02000000000000000000" pitchFamily="2" charset="0"/>
              </a:rPr>
              <a:t> (16pt)</a:t>
            </a:r>
            <a:endParaRPr lang="ru-RU" sz="16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28" name="Текст 35">
            <a:extLst>
              <a:ext uri="{FF2B5EF4-FFF2-40B4-BE49-F238E27FC236}">
                <a16:creationId xmlns:a16="http://schemas.microsoft.com/office/drawing/2014/main" id="{89E931D8-2901-A54D-86EA-096E47B818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en-GB" sz="1300" dirty="0">
                <a:latin typeface="HSE Sans" panose="02000000000000000000" pitchFamily="2" charset="0"/>
              </a:rPr>
              <a:t>Lorem ipsum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sit </a:t>
            </a:r>
            <a:r>
              <a:rPr lang="en-GB" sz="1300" dirty="0" err="1">
                <a:latin typeface="HSE Sans" panose="02000000000000000000" pitchFamily="2" charset="0"/>
              </a:rPr>
              <a:t>amet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consectetur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adipiscing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elit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sed</a:t>
            </a:r>
            <a:r>
              <a:rPr lang="en-GB" sz="1300" dirty="0">
                <a:latin typeface="HSE Sans" panose="02000000000000000000" pitchFamily="2" charset="0"/>
              </a:rPr>
              <a:t> do </a:t>
            </a:r>
            <a:r>
              <a:rPr lang="en-GB" sz="1300" dirty="0" err="1">
                <a:latin typeface="HSE Sans" panose="02000000000000000000" pitchFamily="2" charset="0"/>
              </a:rPr>
              <a:t>eiusmod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tempor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incididunt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labore</a:t>
            </a:r>
            <a:r>
              <a:rPr lang="en-GB" sz="1300" dirty="0">
                <a:latin typeface="HSE Sans" panose="02000000000000000000" pitchFamily="2" charset="0"/>
              </a:rPr>
              <a:t> et dolore magna </a:t>
            </a:r>
            <a:r>
              <a:rPr lang="en-GB" sz="1300" dirty="0" err="1">
                <a:latin typeface="HSE Sans" panose="02000000000000000000" pitchFamily="2" charset="0"/>
              </a:rPr>
              <a:t>aliqua</a:t>
            </a:r>
            <a:r>
              <a:rPr lang="en-GB" sz="1300" dirty="0">
                <a:latin typeface="HSE Sans" panose="02000000000000000000" pitchFamily="2" charset="0"/>
              </a:rPr>
              <a:t>. Ut </a:t>
            </a:r>
            <a:r>
              <a:rPr lang="en-GB" sz="1300" dirty="0" err="1">
                <a:latin typeface="HSE Sans" panose="02000000000000000000" pitchFamily="2" charset="0"/>
              </a:rPr>
              <a:t>enim</a:t>
            </a:r>
            <a:r>
              <a:rPr lang="en-GB" sz="1300" dirty="0">
                <a:latin typeface="HSE Sans" panose="02000000000000000000" pitchFamily="2" charset="0"/>
              </a:rPr>
              <a:t> ad minim </a:t>
            </a:r>
            <a:r>
              <a:rPr lang="en-GB" sz="1300" dirty="0" err="1">
                <a:latin typeface="HSE Sans" panose="02000000000000000000" pitchFamily="2" charset="0"/>
              </a:rPr>
              <a:t>veniam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quis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nostrud</a:t>
            </a:r>
            <a:r>
              <a:rPr lang="en-GB" sz="1300" dirty="0">
                <a:latin typeface="HSE Sans" panose="02000000000000000000" pitchFamily="2" charset="0"/>
              </a:rPr>
              <a:t> exercitation </a:t>
            </a:r>
            <a:r>
              <a:rPr lang="en-GB" sz="1300" dirty="0" err="1">
                <a:latin typeface="HSE Sans" panose="02000000000000000000" pitchFamily="2" charset="0"/>
              </a:rPr>
              <a:t>ullamco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laboris</a:t>
            </a:r>
            <a:r>
              <a:rPr lang="en-GB" sz="1300" dirty="0">
                <a:latin typeface="HSE Sans" panose="02000000000000000000" pitchFamily="2" charset="0"/>
              </a:rPr>
              <a:t> nisi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aliquip</a:t>
            </a:r>
            <a:r>
              <a:rPr lang="en-GB" sz="1300" dirty="0">
                <a:latin typeface="HSE Sans" panose="02000000000000000000" pitchFamily="2" charset="0"/>
              </a:rPr>
              <a:t> ex </a:t>
            </a:r>
            <a:r>
              <a:rPr lang="en-GB" sz="1300" dirty="0" err="1">
                <a:latin typeface="HSE Sans" panose="02000000000000000000" pitchFamily="2" charset="0"/>
              </a:rPr>
              <a:t>ea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commodo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consequat</a:t>
            </a:r>
            <a:r>
              <a:rPr lang="en-GB" sz="1300" dirty="0">
                <a:latin typeface="HSE Sans" panose="02000000000000000000" pitchFamily="2" charset="0"/>
              </a:rPr>
              <a:t>. Duis </a:t>
            </a:r>
            <a:r>
              <a:rPr lang="en-GB" sz="1300" dirty="0" err="1">
                <a:latin typeface="HSE Sans" panose="02000000000000000000" pitchFamily="2" charset="0"/>
              </a:rPr>
              <a:t>aute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irure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reprehenderit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voluptate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velit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esse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cillum</a:t>
            </a:r>
            <a:r>
              <a:rPr lang="en-GB" sz="1300" dirty="0">
                <a:latin typeface="HSE Sans" panose="02000000000000000000" pitchFamily="2" charset="0"/>
              </a:rPr>
              <a:t> dolore </a:t>
            </a:r>
            <a:r>
              <a:rPr lang="en-GB" sz="1300" dirty="0" err="1">
                <a:latin typeface="HSE Sans" panose="02000000000000000000" pitchFamily="2" charset="0"/>
              </a:rPr>
              <a:t>eu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fugiat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nulla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pariatur</a:t>
            </a:r>
            <a:r>
              <a:rPr lang="en-GB" sz="1300" dirty="0">
                <a:latin typeface="HSE Sans" panose="02000000000000000000" pitchFamily="2" charset="0"/>
              </a:rPr>
              <a:t>. </a:t>
            </a:r>
            <a:r>
              <a:rPr lang="en-GB" sz="1300" dirty="0" err="1">
                <a:latin typeface="HSE Sans" panose="02000000000000000000" pitchFamily="2" charset="0"/>
              </a:rPr>
              <a:t>Excepteur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sint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occaecat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cupidatat</a:t>
            </a:r>
            <a:r>
              <a:rPr lang="en-GB" sz="1300" dirty="0">
                <a:latin typeface="HSE Sans" panose="02000000000000000000" pitchFamily="2" charset="0"/>
              </a:rPr>
              <a:t> non </a:t>
            </a:r>
            <a:r>
              <a:rPr lang="en-GB" sz="1300" dirty="0" err="1">
                <a:latin typeface="HSE Sans" panose="02000000000000000000" pitchFamily="2" charset="0"/>
              </a:rPr>
              <a:t>proident</a:t>
            </a:r>
            <a:r>
              <a:rPr lang="en-GB" sz="1300" dirty="0">
                <a:latin typeface="HSE Sans" panose="02000000000000000000" pitchFamily="2" charset="0"/>
              </a:rPr>
              <a:t>, sunt in culpa qui </a:t>
            </a:r>
            <a:r>
              <a:rPr lang="en-GB" sz="1300" dirty="0" err="1">
                <a:latin typeface="HSE Sans" panose="02000000000000000000" pitchFamily="2" charset="0"/>
              </a:rPr>
              <a:t>officia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deserunt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mollit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anim</a:t>
            </a:r>
            <a:r>
              <a:rPr lang="en-GB" sz="1300" dirty="0">
                <a:latin typeface="HSE Sans" panose="02000000000000000000" pitchFamily="2" charset="0"/>
              </a:rPr>
              <a:t> id </a:t>
            </a:r>
            <a:r>
              <a:rPr lang="en-GB" sz="1300" dirty="0" err="1">
                <a:latin typeface="HSE Sans" panose="02000000000000000000" pitchFamily="2" charset="0"/>
              </a:rPr>
              <a:t>est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laborum</a:t>
            </a:r>
            <a:r>
              <a:rPr lang="en-GB" sz="1300" dirty="0">
                <a:latin typeface="HSE Sans" panose="02000000000000000000" pitchFamily="2" charset="0"/>
              </a:rPr>
              <a:t>.</a:t>
            </a:r>
            <a:endParaRPr lang="ru-RU" sz="13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88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фры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con&#10;&#10;Description automatically generated">
            <a:extLst>
              <a:ext uri="{FF2B5EF4-FFF2-40B4-BE49-F238E27FC236}">
                <a16:creationId xmlns:a16="http://schemas.microsoft.com/office/drawing/2014/main" id="{E9A64721-E55E-8749-B29E-51DD895593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7" name="Straight Connector 19">
            <a:extLst>
              <a:ext uri="{FF2B5EF4-FFF2-40B4-BE49-F238E27FC236}">
                <a16:creationId xmlns:a16="http://schemas.microsoft.com/office/drawing/2014/main" id="{B0C162B7-B84F-874A-960E-31F512518C6E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1">
            <a:extLst>
              <a:ext uri="{FF2B5EF4-FFF2-40B4-BE49-F238E27FC236}">
                <a16:creationId xmlns:a16="http://schemas.microsoft.com/office/drawing/2014/main" id="{1CB321BB-9FE3-294F-85D8-AA7DC75CA4AF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5">
            <a:extLst>
              <a:ext uri="{FF2B5EF4-FFF2-40B4-BE49-F238E27FC236}">
                <a16:creationId xmlns:a16="http://schemas.microsoft.com/office/drawing/2014/main" id="{0A610A45-8712-8A45-AFB3-931CF468EC32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0460EF6-ECAD-8941-8132-1B3E005D6067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1" name="Straight Connector 59">
            <a:extLst>
              <a:ext uri="{FF2B5EF4-FFF2-40B4-BE49-F238E27FC236}">
                <a16:creationId xmlns:a16="http://schemas.microsoft.com/office/drawing/2014/main" id="{41AE56A2-5FAA-FD44-AE1A-338E1E304184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37">
            <a:extLst>
              <a:ext uri="{FF2B5EF4-FFF2-40B4-BE49-F238E27FC236}">
                <a16:creationId xmlns:a16="http://schemas.microsoft.com/office/drawing/2014/main" id="{D9986185-6D5E-FD48-A5CA-AF2D5B58A3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3" name="Текст 39">
            <a:extLst>
              <a:ext uri="{FF2B5EF4-FFF2-40B4-BE49-F238E27FC236}">
                <a16:creationId xmlns:a16="http://schemas.microsoft.com/office/drawing/2014/main" id="{5DBFD327-E3A8-944A-AABF-7D813AD0F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5" name="Текст 39">
            <a:extLst>
              <a:ext uri="{FF2B5EF4-FFF2-40B4-BE49-F238E27FC236}">
                <a16:creationId xmlns:a16="http://schemas.microsoft.com/office/drawing/2014/main" id="{D206FCE0-05C3-2C45-A7D6-1FC287C017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Заголовок 31">
            <a:extLst>
              <a:ext uri="{FF2B5EF4-FFF2-40B4-BE49-F238E27FC236}">
                <a16:creationId xmlns:a16="http://schemas.microsoft.com/office/drawing/2014/main" id="{3B28B62E-5EE9-834C-9BB6-BD66079B81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 panose="02000000000000000000" pitchFamily="2" charset="0"/>
              </a:defRPr>
            </a:lvl1pPr>
          </a:lstStyle>
          <a:p>
            <a:r>
              <a:rPr lang="ru-RU" sz="2400" dirty="0">
                <a:solidFill>
                  <a:srgbClr val="102D69"/>
                </a:solidFill>
                <a:latin typeface="HSE Sans" panose="02000000000000000000" pitchFamily="2" charset="0"/>
              </a:rPr>
              <a:t>Заголовок может быть набран в две или три строки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 (24 </a:t>
            </a:r>
            <a:r>
              <a:rPr lang="en-GB" sz="24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24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24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24" name="Текст 35">
            <a:extLst>
              <a:ext uri="{FF2B5EF4-FFF2-40B4-BE49-F238E27FC236}">
                <a16:creationId xmlns:a16="http://schemas.microsoft.com/office/drawing/2014/main" id="{621215DE-C1FD-2B4C-B236-AF679CF906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5076" y="4103994"/>
            <a:ext cx="2758143" cy="156966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300" dirty="0">
                <a:latin typeface="HSE Sans" panose="02000000000000000000" pitchFamily="2" charset="0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</a:p>
        </p:txBody>
      </p:sp>
      <p:sp>
        <p:nvSpPr>
          <p:cNvPr id="25" name="Текст 35">
            <a:extLst>
              <a:ext uri="{FF2B5EF4-FFF2-40B4-BE49-F238E27FC236}">
                <a16:creationId xmlns:a16="http://schemas.microsoft.com/office/drawing/2014/main" id="{8BC2F90D-0CE0-574C-A7C1-EAA3E6F1AB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47007" y="4103994"/>
            <a:ext cx="2757612" cy="156966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300" dirty="0">
                <a:latin typeface="HSE Sans" panose="02000000000000000000" pitchFamily="2" charset="0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</a:p>
        </p:txBody>
      </p:sp>
      <p:sp>
        <p:nvSpPr>
          <p:cNvPr id="26" name="Текст 35">
            <a:extLst>
              <a:ext uri="{FF2B5EF4-FFF2-40B4-BE49-F238E27FC236}">
                <a16:creationId xmlns:a16="http://schemas.microsoft.com/office/drawing/2014/main" id="{239E188B-2696-8A48-9F8A-36223EEF61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18938" y="4103994"/>
            <a:ext cx="2757612" cy="1569661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300" dirty="0">
                <a:latin typeface="HSE Sans" panose="02000000000000000000" pitchFamily="2" charset="0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379BF4C6-F899-294C-B88E-8363AFBEEC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5076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 panose="02000000000000000000" pitchFamily="2" charset="0"/>
              </a:defRPr>
            </a:lvl1pPr>
            <a:lvl2pPr>
              <a:defRPr sz="9600">
                <a:latin typeface="HSE Sans" panose="02000000000000000000" pitchFamily="2" charset="0"/>
              </a:defRPr>
            </a:lvl2pPr>
            <a:lvl3pPr>
              <a:defRPr sz="9600">
                <a:latin typeface="HSE Sans" panose="02000000000000000000" pitchFamily="2" charset="0"/>
              </a:defRPr>
            </a:lvl3pPr>
            <a:lvl4pPr>
              <a:defRPr sz="9600">
                <a:latin typeface="HSE Sans" panose="02000000000000000000" pitchFamily="2" charset="0"/>
              </a:defRPr>
            </a:lvl4pPr>
            <a:lvl5pPr>
              <a:defRPr sz="9600">
                <a:latin typeface="HSE Sans" panose="02000000000000000000" pitchFamily="2" charset="0"/>
              </a:defRPr>
            </a:lvl5pPr>
          </a:lstStyle>
          <a:p>
            <a:pPr lvl="0"/>
            <a:r>
              <a:rPr lang="ru-RU" sz="9600" dirty="0">
                <a:solidFill>
                  <a:srgbClr val="102D69"/>
                </a:solidFill>
                <a:latin typeface="HSE Sans" panose="02000000000000000000" pitchFamily="2" charset="0"/>
              </a:rPr>
              <a:t>152</a:t>
            </a:r>
            <a:endParaRPr lang="ru-RU" dirty="0"/>
          </a:p>
        </p:txBody>
      </p:sp>
      <p:sp>
        <p:nvSpPr>
          <p:cNvPr id="29" name="Текст 27">
            <a:extLst>
              <a:ext uri="{FF2B5EF4-FFF2-40B4-BE49-F238E27FC236}">
                <a16:creationId xmlns:a16="http://schemas.microsoft.com/office/drawing/2014/main" id="{DE7F352B-F6D9-B545-A835-443A55956E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47007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 panose="02000000000000000000" pitchFamily="2" charset="0"/>
              </a:defRPr>
            </a:lvl1pPr>
            <a:lvl2pPr>
              <a:defRPr sz="9600">
                <a:latin typeface="HSE Sans" panose="02000000000000000000" pitchFamily="2" charset="0"/>
              </a:defRPr>
            </a:lvl2pPr>
            <a:lvl3pPr>
              <a:defRPr sz="9600">
                <a:latin typeface="HSE Sans" panose="02000000000000000000" pitchFamily="2" charset="0"/>
              </a:defRPr>
            </a:lvl3pPr>
            <a:lvl4pPr>
              <a:defRPr sz="9600">
                <a:latin typeface="HSE Sans" panose="02000000000000000000" pitchFamily="2" charset="0"/>
              </a:defRPr>
            </a:lvl4pPr>
            <a:lvl5pPr>
              <a:defRPr sz="9600">
                <a:latin typeface="HSE Sans" panose="02000000000000000000" pitchFamily="2" charset="0"/>
              </a:defRPr>
            </a:lvl5pPr>
          </a:lstStyle>
          <a:p>
            <a:pPr lvl="0"/>
            <a:r>
              <a:rPr lang="ru-RU" sz="9600" dirty="0">
                <a:solidFill>
                  <a:srgbClr val="102D69"/>
                </a:solidFill>
                <a:latin typeface="HSE Sans" panose="02000000000000000000" pitchFamily="2" charset="0"/>
              </a:rPr>
              <a:t>95</a:t>
            </a:r>
            <a:endParaRPr lang="ru-RU" dirty="0"/>
          </a:p>
        </p:txBody>
      </p:sp>
      <p:sp>
        <p:nvSpPr>
          <p:cNvPr id="30" name="Текст 27">
            <a:extLst>
              <a:ext uri="{FF2B5EF4-FFF2-40B4-BE49-F238E27FC236}">
                <a16:creationId xmlns:a16="http://schemas.microsoft.com/office/drawing/2014/main" id="{D1D5AF9F-C1B0-7842-8789-1DB8963D98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18938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 panose="02000000000000000000" pitchFamily="2" charset="0"/>
              </a:defRPr>
            </a:lvl1pPr>
            <a:lvl2pPr>
              <a:defRPr sz="9600">
                <a:latin typeface="HSE Sans" panose="02000000000000000000" pitchFamily="2" charset="0"/>
              </a:defRPr>
            </a:lvl2pPr>
            <a:lvl3pPr>
              <a:defRPr sz="9600">
                <a:latin typeface="HSE Sans" panose="02000000000000000000" pitchFamily="2" charset="0"/>
              </a:defRPr>
            </a:lvl3pPr>
            <a:lvl4pPr>
              <a:defRPr sz="9600">
                <a:latin typeface="HSE Sans" panose="02000000000000000000" pitchFamily="2" charset="0"/>
              </a:defRPr>
            </a:lvl4pPr>
            <a:lvl5pPr>
              <a:defRPr sz="9600">
                <a:latin typeface="HSE Sans" panose="02000000000000000000" pitchFamily="2" charset="0"/>
              </a:defRPr>
            </a:lvl5pPr>
          </a:lstStyle>
          <a:p>
            <a:pPr lvl="0"/>
            <a:r>
              <a:rPr lang="ru-RU" sz="9600" dirty="0">
                <a:solidFill>
                  <a:srgbClr val="102D69"/>
                </a:solidFill>
                <a:latin typeface="HSE Sans" panose="02000000000000000000" pitchFamily="2" charset="0"/>
              </a:rPr>
              <a:t>284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05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C5425806-16DD-844E-927C-26E7143A9E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6" name="Straight Connector 19">
            <a:extLst>
              <a:ext uri="{FF2B5EF4-FFF2-40B4-BE49-F238E27FC236}">
                <a16:creationId xmlns:a16="http://schemas.microsoft.com/office/drawing/2014/main" id="{479746FF-3282-DF46-9D7C-D80431604A55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1">
            <a:extLst>
              <a:ext uri="{FF2B5EF4-FFF2-40B4-BE49-F238E27FC236}">
                <a16:creationId xmlns:a16="http://schemas.microsoft.com/office/drawing/2014/main" id="{51B44297-B0E7-D74D-B291-D39A0D468B42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5">
            <a:extLst>
              <a:ext uri="{FF2B5EF4-FFF2-40B4-BE49-F238E27FC236}">
                <a16:creationId xmlns:a16="http://schemas.microsoft.com/office/drawing/2014/main" id="{0EA4A057-F0CB-E04F-B472-4A1ABFB64C66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64502F5-56EE-354B-A3B1-E79F8B005172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0" name="Straight Connector 59">
            <a:extLst>
              <a:ext uri="{FF2B5EF4-FFF2-40B4-BE49-F238E27FC236}">
                <a16:creationId xmlns:a16="http://schemas.microsoft.com/office/drawing/2014/main" id="{A80E0956-5C10-CC40-A426-CBD2E0C4158E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37">
            <a:extLst>
              <a:ext uri="{FF2B5EF4-FFF2-40B4-BE49-F238E27FC236}">
                <a16:creationId xmlns:a16="http://schemas.microsoft.com/office/drawing/2014/main" id="{6EC59AAD-5962-8D49-BF4D-7DA5D573073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2" name="Текст 39">
            <a:extLst>
              <a:ext uri="{FF2B5EF4-FFF2-40B4-BE49-F238E27FC236}">
                <a16:creationId xmlns:a16="http://schemas.microsoft.com/office/drawing/2014/main" id="{49041ACC-EEF4-D34B-A7DE-87B1AF2ED3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4" name="Текст 39">
            <a:extLst>
              <a:ext uri="{FF2B5EF4-FFF2-40B4-BE49-F238E27FC236}">
                <a16:creationId xmlns:a16="http://schemas.microsoft.com/office/drawing/2014/main" id="{BF93B2CC-81A4-0943-AF6C-C865767929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5" name="Текст 22">
            <a:extLst>
              <a:ext uri="{FF2B5EF4-FFF2-40B4-BE49-F238E27FC236}">
                <a16:creationId xmlns:a16="http://schemas.microsoft.com/office/drawing/2014/main" id="{51340CB4-0355-3640-A212-F684523CDCC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5787" y="1447065"/>
            <a:ext cx="11058065" cy="30777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600" dirty="0">
                <a:solidFill>
                  <a:srgbClr val="102D69"/>
                </a:solidFill>
                <a:latin typeface="HSE Sans" panose="02000000000000000000" pitchFamily="2" charset="0"/>
              </a:rPr>
              <a:t>Название таблицы. Обратите внимание, что название графика набирается меньшим кеглем, чем заголовок (16</a:t>
            </a:r>
            <a:r>
              <a:rPr lang="en-GB" sz="16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16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16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8C6F2EA4-CEDC-324C-9C06-8713118041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5788" y="5739189"/>
            <a:ext cx="6824303" cy="703205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0" dirty="0">
                <a:ln>
                  <a:noFill/>
                </a:ln>
                <a:latin typeface="HSE Sans" panose="02000000000000000000" pitchFamily="2" charset="0"/>
              </a:rPr>
              <a:t>Мы рекомендуем очень аккуратно использовать жирное начертание, старайтесь выделять жирным самое важное. </a:t>
            </a:r>
            <a:r>
              <a:rPr lang="ru-RU" sz="1300" dirty="0">
                <a:latin typeface="HSE Sans" panose="02000000000000000000" pitchFamily="2" charset="0"/>
              </a:rPr>
              <a:t>Также старайтесь не использовать выделение жирным начертанием вместе с заливкой ячеек каким-либо цветом, достаточно и одного акцента.</a:t>
            </a:r>
            <a:endParaRPr lang="en-RU" sz="1300" b="0">
              <a:ln>
                <a:noFill/>
              </a:ln>
              <a:latin typeface="HSE Sans" panose="02000000000000000000" pitchFamily="2" charset="0"/>
            </a:endParaRPr>
          </a:p>
        </p:txBody>
      </p:sp>
      <p:sp>
        <p:nvSpPr>
          <p:cNvPr id="19" name="Таблица 18">
            <a:extLst>
              <a:ext uri="{FF2B5EF4-FFF2-40B4-BE49-F238E27FC236}">
                <a16:creationId xmlns:a16="http://schemas.microsoft.com/office/drawing/2014/main" id="{7B291085-A9B9-D842-B1A7-96258FAF012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585787" y="1984076"/>
            <a:ext cx="11058527" cy="3519576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6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259ABC72-D738-1143-BF2A-D85AE9A4F7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>
            <a:extLst>
              <a:ext uri="{FF2B5EF4-FFF2-40B4-BE49-F238E27FC236}">
                <a16:creationId xmlns:a16="http://schemas.microsoft.com/office/drawing/2014/main" id="{237A1E42-2FC3-8841-8C41-992C5BC2368D}"/>
              </a:ext>
            </a:extLst>
          </p:cNvPr>
          <p:cNvCxnSpPr>
            <a:cxnSpLocks/>
          </p:cNvCxnSpPr>
          <p:nvPr userDrawn="1"/>
        </p:nvCxnSpPr>
        <p:spPr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47503EA0-3883-E24D-9EB8-7B6175182929}"/>
              </a:ext>
            </a:extLst>
          </p:cNvPr>
          <p:cNvCxnSpPr>
            <a:cxnSpLocks/>
          </p:cNvCxnSpPr>
          <p:nvPr userDrawn="1"/>
        </p:nvCxnSpPr>
        <p:spPr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>
            <a:extLst>
              <a:ext uri="{FF2B5EF4-FFF2-40B4-BE49-F238E27FC236}">
                <a16:creationId xmlns:a16="http://schemas.microsoft.com/office/drawing/2014/main" id="{E0144DF2-9891-324D-B34E-AFA025FBCBF9}"/>
              </a:ext>
            </a:extLst>
          </p:cNvPr>
          <p:cNvCxnSpPr>
            <a:cxnSpLocks/>
          </p:cNvCxnSpPr>
          <p:nvPr userDrawn="1"/>
        </p:nvCxnSpPr>
        <p:spPr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33F65D6-1072-F140-B6A5-758D7B595A92}"/>
              </a:ext>
            </a:extLst>
          </p:cNvPr>
          <p:cNvSpPr txBox="1"/>
          <p:nvPr userDrawn="1"/>
        </p:nvSpPr>
        <p:spPr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2AF94B5-93D7-5247-B727-C7089232F508}" type="slidenum">
              <a:rPr lang="ru-RU" sz="2000" smtClean="0">
                <a:solidFill>
                  <a:srgbClr val="102D69"/>
                </a:solidFill>
                <a:latin typeface="HSE Sans" panose="02000000000000000000" pitchFamily="2" charset="0"/>
              </a:rPr>
              <a:t>‹#›</a:t>
            </a:fld>
            <a:endParaRPr lang="ru-RU" sz="20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cxnSp>
        <p:nvCxnSpPr>
          <p:cNvPr id="13" name="Straight Connector 59">
            <a:extLst>
              <a:ext uri="{FF2B5EF4-FFF2-40B4-BE49-F238E27FC236}">
                <a16:creationId xmlns:a16="http://schemas.microsoft.com/office/drawing/2014/main" id="{5F1F09D4-22FA-7B4B-9488-F8FDDCC2D447}"/>
              </a:ext>
            </a:extLst>
          </p:cNvPr>
          <p:cNvCxnSpPr>
            <a:cxnSpLocks/>
          </p:cNvCxnSpPr>
          <p:nvPr userDrawn="1"/>
        </p:nvCxnSpPr>
        <p:spPr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>
            <a:extLst>
              <a:ext uri="{FF2B5EF4-FFF2-40B4-BE49-F238E27FC236}">
                <a16:creationId xmlns:a16="http://schemas.microsoft.com/office/drawing/2014/main" id="{44D0326E-FD7A-3541-A998-62A1C30E27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 i="0">
                <a:latin typeface="HSE Sans" panose="020000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latin typeface="HSE Sans" panose="02000000000000000000" pitchFamily="2" charset="0"/>
              </a:rPr>
              <a:t>Название подразделения</a:t>
            </a:r>
            <a:br>
              <a:rPr lang="ru-RU" sz="1000" dirty="0">
                <a:latin typeface="HSE Sans" panose="02000000000000000000" pitchFamily="2" charset="0"/>
              </a:rPr>
            </a:br>
            <a:r>
              <a:rPr lang="ru-RU" sz="1000" dirty="0">
                <a:latin typeface="HSE Sans" panose="02000000000000000000" pitchFamily="2" charset="0"/>
              </a:rPr>
              <a:t>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5" name="Текст 39">
            <a:extLst>
              <a:ext uri="{FF2B5EF4-FFF2-40B4-BE49-F238E27FC236}">
                <a16:creationId xmlns:a16="http://schemas.microsoft.com/office/drawing/2014/main" id="{279CCCA0-F959-5245-8321-106D3C5E837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презентации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7" name="Текст 39">
            <a:extLst>
              <a:ext uri="{FF2B5EF4-FFF2-40B4-BE49-F238E27FC236}">
                <a16:creationId xmlns:a16="http://schemas.microsoft.com/office/drawing/2014/main" id="{8B839C6B-8494-8841-9714-4C8F710F84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000" dirty="0">
                <a:latin typeface="HSE Sans" panose="02000000000000000000" pitchFamily="2" charset="0"/>
              </a:rPr>
              <a:t>Название раздела может быть набрано в две или три строки</a:t>
            </a:r>
            <a:r>
              <a:rPr lang="en-GB" sz="1000" dirty="0">
                <a:latin typeface="HSE Sans" panose="02000000000000000000" pitchFamily="2" charset="0"/>
              </a:rPr>
              <a:t> (10pt)</a:t>
            </a:r>
            <a:endParaRPr lang="ru-RU" sz="1000" dirty="0">
              <a:latin typeface="HSE Sans" panose="02000000000000000000" pitchFamily="2" charset="0"/>
            </a:endParaRPr>
          </a:p>
        </p:txBody>
      </p:sp>
      <p:sp>
        <p:nvSpPr>
          <p:cNvPr id="18" name="Текст 22">
            <a:extLst>
              <a:ext uri="{FF2B5EF4-FFF2-40B4-BE49-F238E27FC236}">
                <a16:creationId xmlns:a16="http://schemas.microsoft.com/office/drawing/2014/main" id="{4D940599-2B77-CE47-91E6-CDB51ADE18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5787" y="1447064"/>
            <a:ext cx="7617877" cy="53701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>
              <a:defRPr sz="16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ru-RU" sz="1600" dirty="0">
                <a:solidFill>
                  <a:srgbClr val="102D69"/>
                </a:solidFill>
                <a:latin typeface="HSE Sans" panose="02000000000000000000" pitchFamily="2" charset="0"/>
              </a:rPr>
              <a:t>Название таблицы. Обратите внимание, что название графика набирается меньшим кеглем, чем заголовок (16</a:t>
            </a:r>
            <a:r>
              <a:rPr lang="en-GB" sz="1600" dirty="0" err="1">
                <a:solidFill>
                  <a:srgbClr val="102D69"/>
                </a:solidFill>
                <a:latin typeface="HSE Sans" panose="02000000000000000000" pitchFamily="2" charset="0"/>
              </a:rPr>
              <a:t>pt</a:t>
            </a:r>
            <a:r>
              <a:rPr lang="en-GB" sz="1600" dirty="0">
                <a:solidFill>
                  <a:srgbClr val="102D69"/>
                </a:solidFill>
                <a:latin typeface="HSE Sans" panose="02000000000000000000" pitchFamily="2" charset="0"/>
              </a:rPr>
              <a:t>)</a:t>
            </a:r>
            <a:endParaRPr lang="ru-RU" sz="1600" dirty="0">
              <a:solidFill>
                <a:srgbClr val="102D69"/>
              </a:solidFill>
              <a:latin typeface="HSE Sans" panose="02000000000000000000" pitchFamily="2" charset="0"/>
            </a:endParaRPr>
          </a:p>
        </p:txBody>
      </p:sp>
      <p:sp>
        <p:nvSpPr>
          <p:cNvPr id="19" name="Текст 16">
            <a:extLst>
              <a:ext uri="{FF2B5EF4-FFF2-40B4-BE49-F238E27FC236}">
                <a16:creationId xmlns:a16="http://schemas.microsoft.com/office/drawing/2014/main" id="{A7333712-9DED-4F4B-B209-2F13075EDB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5788" y="5739189"/>
            <a:ext cx="6824303" cy="703205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0" dirty="0">
                <a:ln>
                  <a:noFill/>
                </a:ln>
                <a:latin typeface="HSE Sans" panose="02000000000000000000" pitchFamily="2" charset="0"/>
              </a:rPr>
              <a:t>Мы рекомендуем очень аккуратно использовать жирное начертание, старайтесь выделять жирным самое важное. </a:t>
            </a:r>
            <a:r>
              <a:rPr lang="ru-RU" sz="1300" dirty="0">
                <a:latin typeface="HSE Sans" panose="02000000000000000000" pitchFamily="2" charset="0"/>
              </a:rPr>
              <a:t>Также старайтесь не использовать выделение жирным начертанием вместе с заливкой ячеек каким-либо цветом, достаточно и одного акцента.</a:t>
            </a:r>
            <a:endParaRPr lang="en-RU" sz="1300" b="0">
              <a:ln>
                <a:noFill/>
              </a:ln>
              <a:latin typeface="HSE Sans" panose="02000000000000000000" pitchFamily="2" charset="0"/>
            </a:endParaRPr>
          </a:p>
        </p:txBody>
      </p:sp>
      <p:sp>
        <p:nvSpPr>
          <p:cNvPr id="20" name="Таблица 18">
            <a:extLst>
              <a:ext uri="{FF2B5EF4-FFF2-40B4-BE49-F238E27FC236}">
                <a16:creationId xmlns:a16="http://schemas.microsoft.com/office/drawing/2014/main" id="{DD467C42-8209-B740-8419-DBB6A6F7D5EE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585787" y="2208362"/>
            <a:ext cx="7617895" cy="329529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Текст 35">
            <a:extLst>
              <a:ext uri="{FF2B5EF4-FFF2-40B4-BE49-F238E27FC236}">
                <a16:creationId xmlns:a16="http://schemas.microsoft.com/office/drawing/2014/main" id="{B4309850-76EA-224C-A9E2-B6BBDBF99D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86807" y="2208363"/>
            <a:ext cx="2930666" cy="2570672"/>
          </a:xfrm>
        </p:spPr>
        <p:txBody>
          <a:bodyPr lIns="0" tIns="0" r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b="0" i="0">
                <a:solidFill>
                  <a:srgbClr val="0E2D69"/>
                </a:solidFill>
                <a:latin typeface="HSE Sans" panose="02000000000000000000" pitchFamily="2" charset="0"/>
              </a:defRPr>
            </a:lvl5pPr>
          </a:lstStyle>
          <a:p>
            <a:r>
              <a:rPr lang="en-GB" sz="1300" dirty="0">
                <a:latin typeface="HSE Sans" panose="02000000000000000000" pitchFamily="2" charset="0"/>
              </a:rPr>
              <a:t>Lorem ipsum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sit </a:t>
            </a:r>
            <a:r>
              <a:rPr lang="en-GB" sz="1300" dirty="0" err="1">
                <a:latin typeface="HSE Sans" panose="02000000000000000000" pitchFamily="2" charset="0"/>
              </a:rPr>
              <a:t>amet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consectetur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adipiscing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elit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sed</a:t>
            </a:r>
            <a:r>
              <a:rPr lang="en-GB" sz="1300" dirty="0">
                <a:latin typeface="HSE Sans" panose="02000000000000000000" pitchFamily="2" charset="0"/>
              </a:rPr>
              <a:t> do </a:t>
            </a:r>
            <a:r>
              <a:rPr lang="en-GB" sz="1300" dirty="0" err="1">
                <a:latin typeface="HSE Sans" panose="02000000000000000000" pitchFamily="2" charset="0"/>
              </a:rPr>
              <a:t>eiusmod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tempor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incididunt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labore</a:t>
            </a:r>
            <a:r>
              <a:rPr lang="en-GB" sz="1300" dirty="0">
                <a:latin typeface="HSE Sans" panose="02000000000000000000" pitchFamily="2" charset="0"/>
              </a:rPr>
              <a:t> et dolore magna </a:t>
            </a:r>
            <a:r>
              <a:rPr lang="en-GB" sz="1300" dirty="0" err="1">
                <a:latin typeface="HSE Sans" panose="02000000000000000000" pitchFamily="2" charset="0"/>
              </a:rPr>
              <a:t>aliqua</a:t>
            </a:r>
            <a:r>
              <a:rPr lang="en-GB" sz="1300" dirty="0">
                <a:latin typeface="HSE Sans" panose="02000000000000000000" pitchFamily="2" charset="0"/>
              </a:rPr>
              <a:t>. Ut </a:t>
            </a:r>
            <a:r>
              <a:rPr lang="en-GB" sz="1300" dirty="0" err="1">
                <a:latin typeface="HSE Sans" panose="02000000000000000000" pitchFamily="2" charset="0"/>
              </a:rPr>
              <a:t>enim</a:t>
            </a:r>
            <a:r>
              <a:rPr lang="en-GB" sz="1300" dirty="0">
                <a:latin typeface="HSE Sans" panose="02000000000000000000" pitchFamily="2" charset="0"/>
              </a:rPr>
              <a:t> ad minim </a:t>
            </a:r>
            <a:r>
              <a:rPr lang="en-GB" sz="1300" dirty="0" err="1">
                <a:latin typeface="HSE Sans" panose="02000000000000000000" pitchFamily="2" charset="0"/>
              </a:rPr>
              <a:t>veniam</a:t>
            </a:r>
            <a:r>
              <a:rPr lang="en-GB" sz="1300" dirty="0">
                <a:latin typeface="HSE Sans" panose="02000000000000000000" pitchFamily="2" charset="0"/>
              </a:rPr>
              <a:t>, </a:t>
            </a:r>
            <a:r>
              <a:rPr lang="en-GB" sz="1300" dirty="0" err="1">
                <a:latin typeface="HSE Sans" panose="02000000000000000000" pitchFamily="2" charset="0"/>
              </a:rPr>
              <a:t>quis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nostrud</a:t>
            </a:r>
            <a:r>
              <a:rPr lang="en-GB" sz="1300" dirty="0">
                <a:latin typeface="HSE Sans" panose="02000000000000000000" pitchFamily="2" charset="0"/>
              </a:rPr>
              <a:t> exercitation </a:t>
            </a:r>
            <a:r>
              <a:rPr lang="en-GB" sz="1300" dirty="0" err="1">
                <a:latin typeface="HSE Sans" panose="02000000000000000000" pitchFamily="2" charset="0"/>
              </a:rPr>
              <a:t>ullamco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laboris</a:t>
            </a:r>
            <a:r>
              <a:rPr lang="en-GB" sz="1300" dirty="0">
                <a:latin typeface="HSE Sans" panose="02000000000000000000" pitchFamily="2" charset="0"/>
              </a:rPr>
              <a:t> nisi </a:t>
            </a:r>
            <a:r>
              <a:rPr lang="en-GB" sz="1300" dirty="0" err="1">
                <a:latin typeface="HSE Sans" panose="02000000000000000000" pitchFamily="2" charset="0"/>
              </a:rPr>
              <a:t>ut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aliquip</a:t>
            </a:r>
            <a:r>
              <a:rPr lang="en-GB" sz="1300" dirty="0">
                <a:latin typeface="HSE Sans" panose="02000000000000000000" pitchFamily="2" charset="0"/>
              </a:rPr>
              <a:t> ex </a:t>
            </a:r>
            <a:r>
              <a:rPr lang="en-GB" sz="1300" dirty="0" err="1">
                <a:latin typeface="HSE Sans" panose="02000000000000000000" pitchFamily="2" charset="0"/>
              </a:rPr>
              <a:t>ea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commodo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consequat</a:t>
            </a:r>
            <a:r>
              <a:rPr lang="en-GB" sz="1300" dirty="0">
                <a:latin typeface="HSE Sans" panose="02000000000000000000" pitchFamily="2" charset="0"/>
              </a:rPr>
              <a:t>. Duis </a:t>
            </a:r>
            <a:r>
              <a:rPr lang="en-GB" sz="1300" dirty="0" err="1">
                <a:latin typeface="HSE Sans" panose="02000000000000000000" pitchFamily="2" charset="0"/>
              </a:rPr>
              <a:t>aute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irure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dolor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reprehenderit</a:t>
            </a:r>
            <a:r>
              <a:rPr lang="en-GB" sz="1300" dirty="0">
                <a:latin typeface="HSE Sans" panose="02000000000000000000" pitchFamily="2" charset="0"/>
              </a:rPr>
              <a:t> in </a:t>
            </a:r>
            <a:r>
              <a:rPr lang="en-GB" sz="1300" dirty="0" err="1">
                <a:latin typeface="HSE Sans" panose="02000000000000000000" pitchFamily="2" charset="0"/>
              </a:rPr>
              <a:t>voluptate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velit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esse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cillum</a:t>
            </a:r>
            <a:r>
              <a:rPr lang="en-GB" sz="1300" dirty="0">
                <a:latin typeface="HSE Sans" panose="02000000000000000000" pitchFamily="2" charset="0"/>
              </a:rPr>
              <a:t> dolore </a:t>
            </a:r>
            <a:r>
              <a:rPr lang="en-GB" sz="1300" dirty="0" err="1">
                <a:latin typeface="HSE Sans" panose="02000000000000000000" pitchFamily="2" charset="0"/>
              </a:rPr>
              <a:t>eu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fugiat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nulla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pariatur</a:t>
            </a:r>
            <a:r>
              <a:rPr lang="en-GB" sz="1300" dirty="0">
                <a:latin typeface="HSE Sans" panose="02000000000000000000" pitchFamily="2" charset="0"/>
              </a:rPr>
              <a:t>. </a:t>
            </a:r>
            <a:r>
              <a:rPr lang="en-GB" sz="1300" dirty="0" err="1">
                <a:latin typeface="HSE Sans" panose="02000000000000000000" pitchFamily="2" charset="0"/>
              </a:rPr>
              <a:t>Excepteur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sint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occaecat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cupidatat</a:t>
            </a:r>
            <a:r>
              <a:rPr lang="en-GB" sz="1300" dirty="0">
                <a:latin typeface="HSE Sans" panose="02000000000000000000" pitchFamily="2" charset="0"/>
              </a:rPr>
              <a:t> non </a:t>
            </a:r>
            <a:r>
              <a:rPr lang="en-GB" sz="1300" dirty="0" err="1">
                <a:latin typeface="HSE Sans" panose="02000000000000000000" pitchFamily="2" charset="0"/>
              </a:rPr>
              <a:t>proident</a:t>
            </a:r>
            <a:r>
              <a:rPr lang="en-GB" sz="1300" dirty="0">
                <a:latin typeface="HSE Sans" panose="02000000000000000000" pitchFamily="2" charset="0"/>
              </a:rPr>
              <a:t>, sunt in culpa qui </a:t>
            </a:r>
            <a:r>
              <a:rPr lang="en-GB" sz="1300" dirty="0" err="1">
                <a:latin typeface="HSE Sans" panose="02000000000000000000" pitchFamily="2" charset="0"/>
              </a:rPr>
              <a:t>officia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deserunt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mollit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anim</a:t>
            </a:r>
            <a:r>
              <a:rPr lang="en-GB" sz="1300" dirty="0">
                <a:latin typeface="HSE Sans" panose="02000000000000000000" pitchFamily="2" charset="0"/>
              </a:rPr>
              <a:t> id </a:t>
            </a:r>
            <a:r>
              <a:rPr lang="en-GB" sz="1300" dirty="0" err="1">
                <a:latin typeface="HSE Sans" panose="02000000000000000000" pitchFamily="2" charset="0"/>
              </a:rPr>
              <a:t>est</a:t>
            </a:r>
            <a:r>
              <a:rPr lang="en-GB" sz="1300" dirty="0">
                <a:latin typeface="HSE Sans" panose="02000000000000000000" pitchFamily="2" charset="0"/>
              </a:rPr>
              <a:t> </a:t>
            </a:r>
            <a:r>
              <a:rPr lang="en-GB" sz="1300" dirty="0" err="1">
                <a:latin typeface="HSE Sans" panose="02000000000000000000" pitchFamily="2" charset="0"/>
              </a:rPr>
              <a:t>laborum</a:t>
            </a:r>
            <a:r>
              <a:rPr lang="en-GB" sz="1300" dirty="0">
                <a:latin typeface="HSE Sans" panose="02000000000000000000" pitchFamily="2" charset="0"/>
              </a:rPr>
              <a:t>.</a:t>
            </a:r>
            <a:endParaRPr lang="ru-RU" sz="13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7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3F8FDE-7383-E947-8568-FF6B7A776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E6541-45CA-8B42-98B4-D42737B85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0645B-C5D9-8544-BBF2-E4A13F8E4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63DFB-8595-A44B-9F09-A50FA310E559}" type="datetimeFigureOut">
              <a:rPr lang="en-RU" smtClean="0"/>
              <a:t>11/11/2024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52289-7F57-544F-95EE-F8B2E1062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C5F56-F795-5643-ABE3-DDED21869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0F133-126C-5944-A0E4-6A9616EDC0DA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57850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4" r:id="rId7"/>
    <p:sldLayoutId id="2147483655" r:id="rId8"/>
    <p:sldLayoutId id="2147483656" r:id="rId9"/>
    <p:sldLayoutId id="2147483658" r:id="rId10"/>
    <p:sldLayoutId id="2147483657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D95C0D-D7DC-EF40-9E45-F5F0A481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967" y="2404670"/>
            <a:ext cx="10332760" cy="19783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ЕДИНОГО </a:t>
            </a:r>
            <a:br>
              <a:rPr lang="ru-RU" dirty="0" smtClean="0"/>
            </a:br>
            <a:r>
              <a:rPr lang="ru-RU" dirty="0" smtClean="0"/>
              <a:t>РЕГИОНАЛЬНОГО ПРОСТРАНСТВА ДОД: </a:t>
            </a:r>
            <a:br>
              <a:rPr lang="ru-RU" dirty="0" smtClean="0"/>
            </a:br>
            <a:r>
              <a:rPr lang="ru-RU" sz="3200" i="1" dirty="0" smtClean="0"/>
              <a:t>результаты </a:t>
            </a:r>
            <a:r>
              <a:rPr lang="ru-RU" sz="3200" i="1" dirty="0"/>
              <a:t>исследования инфраструктуры ДОД</a:t>
            </a:r>
            <a:endParaRPr lang="ru-RU" sz="2400" i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85EA7E-BEC4-B745-B2A8-D4E4AFC614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ru-RU" sz="2000" dirty="0"/>
              <a:t>Институт образования НИУ ВШЭ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8D49EC-434A-5443-AC3F-85F01995E6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51420" y="1173829"/>
            <a:ext cx="2441483" cy="463186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</a:pPr>
            <a:r>
              <a:rPr lang="ru-RU" sz="1400" dirty="0"/>
              <a:t>Центр общего и дополнительного образования им. А.А. </a:t>
            </a:r>
            <a:r>
              <a:rPr lang="ru-RU" sz="1400" dirty="0" err="1"/>
              <a:t>Пинского</a:t>
            </a:r>
            <a:endParaRPr lang="ru-RU" sz="14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6FAE0FA-3CAF-BA4B-8F9F-5FEF3C2F3CC6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 anchor="ctr">
            <a:noAutofit/>
          </a:bodyPr>
          <a:lstStyle/>
          <a:p>
            <a:r>
              <a:rPr lang="ru-RU" sz="1600" dirty="0"/>
              <a:t>Москва</a:t>
            </a:r>
          </a:p>
          <a:p>
            <a:r>
              <a:rPr lang="ru-RU" sz="1600" dirty="0"/>
              <a:t>2024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44AFB2BF-A7AB-5648-ADCD-2A7F1BD358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59488" y="4636963"/>
            <a:ext cx="4944970" cy="1195323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100" b="1" dirty="0" smtClean="0"/>
              <a:t>Татьяна Анатольевна</a:t>
            </a:r>
            <a:r>
              <a:rPr lang="en-US" sz="2100" b="1" dirty="0" smtClean="0"/>
              <a:t> </a:t>
            </a:r>
            <a:r>
              <a:rPr lang="ru-RU" sz="2100" b="1" dirty="0" err="1" smtClean="0"/>
              <a:t>Мерцалова</a:t>
            </a:r>
            <a:r>
              <a:rPr lang="ru-RU" dirty="0" smtClean="0"/>
              <a:t>, </a:t>
            </a:r>
            <a:endParaRPr lang="ru-RU" dirty="0"/>
          </a:p>
          <a:p>
            <a:pPr algn="r"/>
            <a:r>
              <a:rPr lang="ru-RU" i="1" dirty="0"/>
              <a:t>ведущий эксперт </a:t>
            </a:r>
            <a:endParaRPr lang="ru-RU" i="1" dirty="0" smtClean="0"/>
          </a:p>
          <a:p>
            <a:pPr algn="r"/>
            <a:r>
              <a:rPr lang="ru-RU" i="1" dirty="0" smtClean="0"/>
              <a:t>Центра </a:t>
            </a:r>
            <a:r>
              <a:rPr lang="ru-RU" i="1" dirty="0"/>
              <a:t>общего </a:t>
            </a:r>
            <a:r>
              <a:rPr lang="ru-RU" i="1" dirty="0" smtClean="0"/>
              <a:t>и дополнительного </a:t>
            </a:r>
          </a:p>
          <a:p>
            <a:pPr algn="r"/>
            <a:r>
              <a:rPr lang="ru-RU" i="1" dirty="0" smtClean="0"/>
              <a:t>образования имени А.А. </a:t>
            </a:r>
            <a:r>
              <a:rPr lang="ru-RU" i="1" dirty="0" err="1" smtClean="0"/>
              <a:t>Пинского</a:t>
            </a:r>
            <a:r>
              <a:rPr lang="ru-RU" i="1" dirty="0" smtClean="0"/>
              <a:t> </a:t>
            </a:r>
          </a:p>
          <a:p>
            <a:pPr algn="r"/>
            <a:r>
              <a:rPr lang="ru-RU" i="1" dirty="0" smtClean="0"/>
              <a:t>Института </a:t>
            </a:r>
            <a:r>
              <a:rPr lang="ru-RU" i="1" dirty="0"/>
              <a:t>образования НИУ </a:t>
            </a:r>
            <a:r>
              <a:rPr lang="ru-RU" i="1" dirty="0" smtClean="0"/>
              <a:t>ВШЭ</a:t>
            </a:r>
            <a:endParaRPr lang="ru-RU" dirty="0"/>
          </a:p>
        </p:txBody>
      </p:sp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96" y="4792897"/>
            <a:ext cx="4949398" cy="117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325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err="1" smtClean="0">
                <a:latin typeface="HSE Sans" panose="02000000000000000000" pitchFamily="2" charset="0"/>
              </a:rPr>
              <a:t>Необразовательные</a:t>
            </a:r>
            <a:r>
              <a:rPr lang="ru-RU" sz="2400" b="1" dirty="0" smtClean="0">
                <a:latin typeface="HSE Sans" panose="02000000000000000000" pitchFamily="2" charset="0"/>
              </a:rPr>
              <a:t> пространства для образовательных целей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12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8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29841" y="1977739"/>
            <a:ext cx="9706359" cy="129266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«Половина холла используется как выставочное пространство. Во втором здании таким пространством является актовый зал для вокалистов. Там же стоят полки и проводятся мероприятия, награждения и выставки» </a:t>
            </a:r>
          </a:p>
          <a:p>
            <a:pPr algn="r"/>
            <a:r>
              <a:rPr lang="ru-RU" i="1" dirty="0">
                <a:latin typeface="HSE Sans" panose="02000000000000000000" pitchFamily="50" charset="-52"/>
              </a:rPr>
              <a:t>(Директор ОДО, город)</a:t>
            </a:r>
            <a:endParaRPr lang="ru-RU" i="1" dirty="0">
              <a:latin typeface="HSE Sans" panose="02000000000000000000" pitchFamily="50" charset="-5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1250730" y="3425782"/>
            <a:ext cx="9722069" cy="129266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«У нас есть столовая, а в столовой — сцена. То есть у нас не привозное питание, а его готовят в школьной столовой. И непосредственно в обеденном зале есть сцена». </a:t>
            </a:r>
            <a:endParaRPr lang="ru-RU" sz="2000" i="1" dirty="0" smtClean="0">
              <a:solidFill>
                <a:srgbClr val="0E2D69"/>
              </a:solidFill>
              <a:latin typeface="HSE Sans" panose="02000000000000000000" pitchFamily="50" charset="-52"/>
              <a:ea typeface="Times New Roman" panose="02020603050405020304" pitchFamily="18" charset="0"/>
            </a:endParaRPr>
          </a:p>
          <a:p>
            <a:pPr algn="r"/>
            <a:r>
              <a:rPr lang="ru-RU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(</a:t>
            </a:r>
            <a:r>
              <a:rPr lang="ru-RU" i="1" dirty="0" err="1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Педагого</a:t>
            </a:r>
            <a:r>
              <a:rPr lang="ru-RU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 ОДО, село)</a:t>
            </a:r>
            <a:endParaRPr lang="ru-RU" sz="1600" i="1" dirty="0">
              <a:latin typeface="HSE Sans" panose="02000000000000000000" pitchFamily="50" charset="-5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2027238" y="4900873"/>
            <a:ext cx="9613900" cy="129266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«Самая главная и большая проблема в том, что у нас нет своего большого концертного зала, где мы могли бы проводить мероприятия, концерты и т.д. Самое большое по площади помещение — это 100 квадратов» </a:t>
            </a:r>
          </a:p>
          <a:p>
            <a:pPr algn="r"/>
            <a:r>
              <a:rPr lang="ru-RU" i="1" dirty="0">
                <a:latin typeface="HSE Sans" panose="02000000000000000000" pitchFamily="50" charset="-52"/>
              </a:rPr>
              <a:t>(Директор ОДО, село)</a:t>
            </a:r>
            <a:endParaRPr lang="ru-RU" i="1" dirty="0">
              <a:latin typeface="HSE Sans" panose="020000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22119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Пространства ДОД работают на школу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12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8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39588" y="2015669"/>
            <a:ext cx="9696612" cy="2215991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«У нас лично достаточно хорошие связи с нашим знакомым Дворцом творчества. Просто так вышло, что люди, которые работают руководителями школы и Дворца творчества, давно работают вместе, поэтому мы можем использовать ресурсы Дворца творчества. В частности,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актовый зал 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мы у них забираем периодически. У них он отличный, куда лучше, чем у нас» </a:t>
            </a:r>
          </a:p>
          <a:p>
            <a:pPr algn="r"/>
            <a:r>
              <a:rPr lang="ru-RU" i="1" dirty="0" smtClean="0">
                <a:latin typeface="HSE Sans" panose="02000000000000000000" pitchFamily="50" charset="-52"/>
              </a:rPr>
              <a:t>(Заместитель директора школы, </a:t>
            </a:r>
            <a:r>
              <a:rPr lang="ru-RU" i="1" dirty="0">
                <a:latin typeface="HSE Sans" panose="02000000000000000000" pitchFamily="50" charset="-52"/>
              </a:rPr>
              <a:t>город)</a:t>
            </a:r>
            <a:endParaRPr lang="ru-RU" i="1" dirty="0">
              <a:latin typeface="HSE Sans" panose="02000000000000000000" pitchFamily="50" charset="-5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2021602" y="4495850"/>
            <a:ext cx="9619536" cy="1600438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«У нас есть помещение под названием </a:t>
            </a:r>
            <a:r>
              <a:rPr lang="ru-RU" sz="2000" b="1" i="1" dirty="0" err="1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Кванториум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. Оно находится не в нашем здании, а рядом с градостроительным колледжем. И наши дети каждую неделю по два часа проводят в этом 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Кванториуме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 — делают какие-то свои проекты» </a:t>
            </a:r>
          </a:p>
          <a:p>
            <a:pPr algn="r"/>
            <a:r>
              <a:rPr lang="ru-RU" i="1" dirty="0" smtClean="0">
                <a:latin typeface="HSE Sans" panose="02000000000000000000" pitchFamily="50" charset="-52"/>
              </a:rPr>
              <a:t>(</a:t>
            </a:r>
            <a:r>
              <a:rPr lang="ru-RU" i="1" dirty="0" err="1" smtClean="0">
                <a:latin typeface="HSE Sans" panose="02000000000000000000" pitchFamily="50" charset="-52"/>
              </a:rPr>
              <a:t>УЧитель</a:t>
            </a:r>
            <a:r>
              <a:rPr lang="ru-RU" i="1" dirty="0" smtClean="0">
                <a:latin typeface="HSE Sans" panose="02000000000000000000" pitchFamily="50" charset="-52"/>
              </a:rPr>
              <a:t>, </a:t>
            </a:r>
            <a:r>
              <a:rPr lang="ru-RU" i="1" dirty="0">
                <a:latin typeface="HSE Sans" panose="02000000000000000000" pitchFamily="50" charset="-52"/>
              </a:rPr>
              <a:t>город)</a:t>
            </a:r>
            <a:endParaRPr lang="ru-RU" i="1" dirty="0">
              <a:latin typeface="HSE Sans" panose="020000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480658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HSE Sans" panose="02000000000000000000" pitchFamily="2" charset="0"/>
              </a:rPr>
              <a:t>Запрос к помещениям у представителей школ выше и … шире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15938" y="1925333"/>
            <a:ext cx="9756774" cy="2000548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«Для меня современное образовательное пространство — это пространство, которое предоставляет равные условия для всех обучающихся, а также для всех заказчиков образовательного процесса, то есть для родителей, педагогов, специалистов школы, для равного доступа к возможностям школы с точки зрения организации их деятельности. Это может быть и досуговая, и исследовательская, и образовательная деятельность». </a:t>
            </a:r>
          </a:p>
          <a:p>
            <a:pPr algn="r"/>
            <a:r>
              <a:rPr lang="ru-RU" sz="1600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(Учитель, Село)</a:t>
            </a:r>
            <a:endParaRPr lang="ru-RU" sz="1600" i="1" dirty="0">
              <a:latin typeface="HSE Sans" panose="02000000000000000000" pitchFamily="50" charset="-5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1734207" y="4579193"/>
            <a:ext cx="9906931" cy="1723549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«В школе кабинетов узкой направленности не всегда хватает. Поэтому было бы хорошо, если бы классы трансформировались. Допустим, в первую смену это какой-то учебный класс, а во вторую смену или во второй половине дня — центр детских инициатив, куда дети после занятий могут прийти, разложить мебель, пуфы, расставить, как им удобно, круглые столы, и порешать какие-то задачи по самоуправлению». </a:t>
            </a:r>
          </a:p>
          <a:p>
            <a:pPr algn="r"/>
            <a:r>
              <a:rPr lang="ru-RU" sz="1600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(Учитель, </a:t>
            </a:r>
            <a:r>
              <a:rPr lang="ru-RU" sz="1600" i="1" dirty="0" smtClean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Город)</a:t>
            </a:r>
            <a:endParaRPr lang="ru-RU" sz="1600" i="1" dirty="0">
              <a:latin typeface="HSE Sans" panose="02000000000000000000" pitchFamily="50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34206" y="4065683"/>
            <a:ext cx="991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atin typeface="HSE Sans" panose="02000000000000000000" pitchFamily="2" charset="0"/>
              </a:rPr>
              <a:t>Трансформируемость</a:t>
            </a:r>
            <a:r>
              <a:rPr lang="ru-RU" sz="2400" b="1" dirty="0" smtClean="0">
                <a:latin typeface="HSE Sans" panose="02000000000000000000" pitchFamily="2" charset="0"/>
              </a:rPr>
              <a:t> – способ преодоления дефицита помещений</a:t>
            </a:r>
          </a:p>
        </p:txBody>
      </p:sp>
    </p:spTree>
    <p:extLst>
      <p:ext uri="{BB962C8B-B14F-4D97-AF65-F5344CB8AC3E}">
        <p14:creationId xmlns:p14="http://schemas.microsoft.com/office/powerpoint/2010/main" val="9050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HSE Sans" panose="02000000000000000000" pitchFamily="2" charset="0"/>
              </a:rPr>
              <a:t>Особый </a:t>
            </a:r>
            <a:r>
              <a:rPr lang="ru-RU" sz="2400" b="1" dirty="0" smtClean="0">
                <a:latin typeface="HSE Sans" panose="02000000000000000000" pitchFamily="2" charset="0"/>
              </a:rPr>
              <a:t>запрос ОДО </a:t>
            </a:r>
            <a:r>
              <a:rPr lang="ru-RU" sz="2400" b="1" dirty="0">
                <a:latin typeface="HSE Sans" panose="02000000000000000000" pitchFamily="2" charset="0"/>
              </a:rPr>
              <a:t>к </a:t>
            </a:r>
            <a:r>
              <a:rPr lang="ru-RU" sz="2400" b="1" dirty="0" smtClean="0">
                <a:latin typeface="HSE Sans" panose="02000000000000000000" pitchFamily="2" charset="0"/>
              </a:rPr>
              <a:t>зданиям и помещениям: </a:t>
            </a:r>
            <a:r>
              <a:rPr lang="ru-RU" sz="2400" b="1" dirty="0">
                <a:latin typeface="HSE Sans" panose="02000000000000000000" pitchFamily="2" charset="0"/>
              </a:rPr>
              <a:t>дух и </a:t>
            </a:r>
            <a:r>
              <a:rPr lang="ru-RU" sz="2400" b="1" dirty="0" err="1">
                <a:latin typeface="HSE Sans" panose="02000000000000000000" pitchFamily="2" charset="0"/>
              </a:rPr>
              <a:t>атмосферность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940" y="3271889"/>
            <a:ext cx="6911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HSE Sans" panose="02000000000000000000" pitchFamily="2" charset="0"/>
              </a:rPr>
              <a:t>Принципиальный запрос – чтобы они были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923" y="1969038"/>
            <a:ext cx="2137215" cy="300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29842" y="1914679"/>
            <a:ext cx="8761304" cy="1249573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«В этой </a:t>
            </a:r>
            <a:r>
              <a:rPr lang="ru-RU" sz="2000" i="1" dirty="0" smtClean="0">
                <a:latin typeface="HSE Sans" panose="02000000000000000000" pitchFamily="50" charset="-52"/>
              </a:rPr>
              <a:t>среде </a:t>
            </a:r>
            <a:r>
              <a:rPr lang="en-US" sz="2000" i="1" dirty="0" smtClean="0">
                <a:latin typeface="HSE Sans" panose="02000000000000000000" pitchFamily="50" charset="-52"/>
              </a:rPr>
              <a:t>&lt;</a:t>
            </a:r>
            <a:r>
              <a:rPr lang="ru-RU" sz="2000" i="1" dirty="0" smtClean="0">
                <a:latin typeface="HSE Sans" panose="02000000000000000000" pitchFamily="50" charset="-52"/>
              </a:rPr>
              <a:t>старинные здания</a:t>
            </a:r>
            <a:r>
              <a:rPr lang="en-US" sz="2000" i="1" dirty="0" smtClean="0">
                <a:latin typeface="HSE Sans" panose="02000000000000000000" pitchFamily="50" charset="-52"/>
              </a:rPr>
              <a:t>&gt;</a:t>
            </a:r>
            <a:r>
              <a:rPr lang="ru-RU" sz="2000" i="1" dirty="0" smtClean="0">
                <a:latin typeface="HSE Sans" panose="02000000000000000000" pitchFamily="50" charset="-52"/>
              </a:rPr>
              <a:t> </a:t>
            </a:r>
            <a:r>
              <a:rPr lang="ru-RU" sz="2000" i="1" dirty="0">
                <a:latin typeface="HSE Sans" panose="02000000000000000000" pitchFamily="50" charset="-52"/>
              </a:rPr>
              <a:t>очень хорошо проводить занятия, для которых особенно важна атмосфера. Есть занятия, которые можно проводить в исторической атмосфере, а не в технологической»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i="1" dirty="0">
                <a:latin typeface="HSE Sans" panose="02000000000000000000" pitchFamily="50" charset="-52"/>
              </a:rPr>
              <a:t>(Директор ОДО, город)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29842" y="3702020"/>
            <a:ext cx="8761304" cy="1249573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«У нас как у организации своего здания нет. Мы работаем на основании договоров безвозмездного пользования, деятельность ведем в четырех школах и в одном детском садике»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i="1" dirty="0">
                <a:latin typeface="HSE Sans" panose="02000000000000000000" pitchFamily="50" charset="-52"/>
              </a:rPr>
              <a:t>(Директор ОДО, </a:t>
            </a:r>
            <a:r>
              <a:rPr lang="ru-RU" i="1" dirty="0" smtClean="0">
                <a:latin typeface="HSE Sans" panose="02000000000000000000" pitchFamily="50" charset="-52"/>
              </a:rPr>
              <a:t>село)</a:t>
            </a:r>
            <a:endParaRPr lang="ru-RU" i="1" dirty="0">
              <a:latin typeface="HSE Sans" panose="02000000000000000000" pitchFamily="50" charset="-5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29842" y="5135523"/>
            <a:ext cx="11111296" cy="152657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«Помещений мало очень, поэтому некоторые педагоги, в том числе и я, какие-то учебные часы проводим на базе школ. Наша организация заключает договор со школой о безвозмездном предоставлении помещения в школе. И мы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со своим оборудованием</a:t>
            </a:r>
            <a:r>
              <a:rPr lang="ru-RU" sz="2000" i="1" dirty="0">
                <a:latin typeface="HSE Sans" panose="02000000000000000000" pitchFamily="50" charset="-52"/>
              </a:rPr>
              <a:t> на базе школы занимаемся с детьми, которые обучаются в этой школе</a:t>
            </a:r>
            <a:r>
              <a:rPr lang="ru-RU" sz="2000" i="1" dirty="0" smtClean="0">
                <a:latin typeface="HSE Sans" panose="02000000000000000000" pitchFamily="50" charset="-52"/>
              </a:rPr>
              <a:t>.» </a:t>
            </a:r>
            <a:endParaRPr lang="ru-RU" sz="2000" i="1" dirty="0">
              <a:latin typeface="HSE Sans" panose="02000000000000000000" pitchFamily="50" charset="-52"/>
            </a:endParaRP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i="1" dirty="0" smtClean="0">
                <a:latin typeface="HSE Sans" panose="02000000000000000000" pitchFamily="50" charset="-52"/>
              </a:rPr>
              <a:t>(Педагог </a:t>
            </a:r>
            <a:r>
              <a:rPr lang="ru-RU" i="1" dirty="0">
                <a:latin typeface="HSE Sans" panose="02000000000000000000" pitchFamily="50" charset="-52"/>
              </a:rPr>
              <a:t>ОДО, </a:t>
            </a:r>
            <a:r>
              <a:rPr lang="ru-RU" i="1" dirty="0" smtClean="0">
                <a:latin typeface="HSE Sans" panose="02000000000000000000" pitchFamily="50" charset="-52"/>
              </a:rPr>
              <a:t>город)</a:t>
            </a:r>
            <a:endParaRPr lang="ru-RU" i="1" dirty="0">
              <a:latin typeface="HSE Sans" panose="02000000000000000000" pitchFamily="50" charset="-5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72452" y="1360989"/>
            <a:ext cx="1268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376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Оснащение цифровым оборудованием в школах лучше. </a:t>
            </a:r>
          </a:p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Но это оборудование универсальное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838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ФСН формы №1-ДОД, №ОО-1</a:t>
            </a:r>
            <a:r>
              <a:rPr lang="ru-RU" sz="1100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, 2022; МЭО НИУ ВШЭ, опрос руководителей ОДО, 2022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5938" y="2438397"/>
            <a:ext cx="32888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HSE Sans" panose="02000000000000000000" pitchFamily="50" charset="-52"/>
              </a:rPr>
              <a:t>Скорость подключения </a:t>
            </a:r>
            <a:r>
              <a:rPr lang="ru-RU" dirty="0">
                <a:latin typeface="HSE Sans" panose="02000000000000000000" pitchFamily="50" charset="-52"/>
              </a:rPr>
              <a:t>к Интернету ниже 1 </a:t>
            </a:r>
            <a:r>
              <a:rPr lang="ru-RU" dirty="0" smtClean="0">
                <a:latin typeface="HSE Sans" panose="02000000000000000000" pitchFamily="50" charset="-52"/>
              </a:rPr>
              <a:t>Мбит/сек:</a:t>
            </a:r>
          </a:p>
          <a:p>
            <a:pPr lvl="1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13,6% </a:t>
            </a:r>
            <a:r>
              <a:rPr lang="ru-RU" dirty="0" smtClean="0">
                <a:latin typeface="HSE Sans" panose="02000000000000000000" pitchFamily="50" charset="-52"/>
              </a:rPr>
              <a:t>ОДО</a:t>
            </a:r>
          </a:p>
          <a:p>
            <a:pPr lvl="1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3,2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% </a:t>
            </a:r>
            <a:r>
              <a:rPr lang="ru-RU" dirty="0" smtClean="0">
                <a:latin typeface="HSE Sans" panose="02000000000000000000" pitchFamily="50" charset="-52"/>
              </a:rPr>
              <a:t>школ</a:t>
            </a:r>
          </a:p>
          <a:p>
            <a:endParaRPr lang="ru-RU" dirty="0">
              <a:latin typeface="HSE Sans" panose="02000000000000000000" pitchFamily="50" charset="-52"/>
            </a:endParaRPr>
          </a:p>
          <a:p>
            <a:r>
              <a:rPr lang="ru-RU" dirty="0" smtClean="0">
                <a:latin typeface="HSE Sans" panose="02000000000000000000" pitchFamily="50" charset="-52"/>
              </a:rPr>
              <a:t>Скорость </a:t>
            </a:r>
            <a:r>
              <a:rPr lang="ru-RU" dirty="0">
                <a:latin typeface="HSE Sans" panose="02000000000000000000" pitchFamily="50" charset="-52"/>
              </a:rPr>
              <a:t>подключения </a:t>
            </a:r>
            <a:r>
              <a:rPr lang="ru-RU" dirty="0" smtClean="0">
                <a:latin typeface="HSE Sans" panose="02000000000000000000" pitchFamily="50" charset="-52"/>
              </a:rPr>
              <a:t>выше </a:t>
            </a:r>
            <a:r>
              <a:rPr lang="ru-RU" dirty="0">
                <a:latin typeface="HSE Sans" panose="02000000000000000000" pitchFamily="50" charset="-52"/>
              </a:rPr>
              <a:t>30 </a:t>
            </a:r>
            <a:r>
              <a:rPr lang="ru-RU" dirty="0" smtClean="0">
                <a:latin typeface="HSE Sans" panose="02000000000000000000" pitchFamily="50" charset="-52"/>
              </a:rPr>
              <a:t>Мбит/сек: </a:t>
            </a:r>
          </a:p>
          <a:p>
            <a:pPr lvl="1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47% </a:t>
            </a:r>
            <a:r>
              <a:rPr lang="ru-RU" dirty="0" smtClean="0">
                <a:latin typeface="HSE Sans" panose="02000000000000000000" pitchFamily="50" charset="-52"/>
              </a:rPr>
              <a:t>ОДО</a:t>
            </a:r>
          </a:p>
          <a:p>
            <a:pPr lvl="1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87,6% </a:t>
            </a:r>
            <a:r>
              <a:rPr lang="ru-RU" dirty="0" smtClean="0">
                <a:latin typeface="HSE Sans" panose="02000000000000000000" pitchFamily="50" charset="-52"/>
              </a:rPr>
              <a:t>школ</a:t>
            </a:r>
            <a:endParaRPr lang="ru-RU" dirty="0">
              <a:latin typeface="HSE Sans" panose="02000000000000000000" pitchFamily="50" charset="-52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026772"/>
              </p:ext>
            </p:extLst>
          </p:nvPr>
        </p:nvGraphicFramePr>
        <p:xfrm>
          <a:off x="4752812" y="2189363"/>
          <a:ext cx="6913563" cy="3446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6078538" y="5635437"/>
            <a:ext cx="5562600" cy="5369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На сколько процентов от необходимого уровня ваша организация обеспечена следующими ресурсами?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1168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Современность и технологичность: для кого важнее? 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15937" y="2136338"/>
            <a:ext cx="10236145" cy="129266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«На мой взгляд, они много пользуются по времени компьютерами, </a:t>
            </a:r>
            <a:r>
              <a:rPr lang="ru-RU" sz="2000" b="1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и в школе это все необходимо, это нужно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. Но все-таки я лично прихожу к выводу, что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дом творчества … не настолько должен быть современен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, скажем так</a:t>
            </a:r>
            <a:r>
              <a:rPr lang="ru-RU" sz="2000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.». </a:t>
            </a:r>
          </a:p>
          <a:p>
            <a:pPr algn="r"/>
            <a:r>
              <a:rPr lang="ru-RU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(Директор ОДО, город)</a:t>
            </a:r>
            <a:endParaRPr lang="ru-RU" sz="1600" i="1" dirty="0">
              <a:latin typeface="HSE Sans" panose="02000000000000000000" pitchFamily="50" charset="-5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1143689" y="3661646"/>
            <a:ext cx="10497449" cy="2831544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У нас везде посильнее оборудование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. Возьмем VR-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квантум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, там однозначно другие программы, солидные. VR-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квантум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 надо программировать на очень сильных программах и компьютерах. Что касается DATA-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квантума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, 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Медиаквантума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, там тоже, в принципе, должны быть сильные программы. Потому что даже </a:t>
            </a:r>
            <a:r>
              <a:rPr lang="ru-RU" sz="2000" i="1" dirty="0" err="1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Photoshop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 требует больших объемов памяти. Да, у нас специфика, и нам не просто найти программы — это не школьная информатика</a:t>
            </a:r>
            <a:r>
              <a:rPr lang="ru-RU" sz="2000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. У </a:t>
            </a:r>
            <a:r>
              <a:rPr lang="ru-RU" sz="20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нас уже были углублённые технологии, поэтому  у нас другого порядка и программное обеспечение компьютеров, и возможности у компьютеров должны быть другие</a:t>
            </a:r>
            <a:r>
              <a:rPr lang="ru-RU" sz="2000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»</a:t>
            </a:r>
          </a:p>
          <a:p>
            <a:pPr algn="r"/>
            <a:r>
              <a:rPr lang="ru-RU" i="1" dirty="0" smtClean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(Директор ОДО, город)</a:t>
            </a:r>
            <a:endParaRPr lang="ru-RU" sz="1600" i="1" dirty="0">
              <a:latin typeface="HSE Sans" panose="02000000000000000000" pitchFamily="50" charset="-5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372452" y="1360989"/>
            <a:ext cx="1268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54554" y="2248076"/>
            <a:ext cx="2139695" cy="142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763" y="2911888"/>
            <a:ext cx="2106870" cy="165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990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80000"/>
              </a:lnSpc>
            </a:pPr>
            <a:r>
              <a:rPr lang="ru-RU" sz="2400" b="1" dirty="0" smtClean="0">
                <a:latin typeface="HSE Sans" panose="02000000000000000000" pitchFamily="2" charset="0"/>
              </a:rPr>
              <a:t>Современность и технологичность </a:t>
            </a:r>
            <a:r>
              <a:rPr lang="ru-RU" sz="2400" dirty="0" smtClean="0">
                <a:latin typeface="HSE Sans" panose="02000000000000000000" pitchFamily="2" charset="0"/>
              </a:rPr>
              <a:t>оборудования определяется не столько содержанием образовательных программ, сколько современными условиями жизни и профессиональной деятельности </a:t>
            </a:r>
            <a:endParaRPr lang="ru-RU" sz="2400" dirty="0">
              <a:latin typeface="HSE Sans" panose="020000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4069" y="2623416"/>
            <a:ext cx="4804676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Не только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latin typeface="HSE Sans" panose="02000000000000000000" pitchFamily="50" charset="-52"/>
              </a:rPr>
              <a:t>освоение технологий и техник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latin typeface="HSE Sans" panose="02000000000000000000" pitchFamily="50" charset="-52"/>
              </a:rPr>
              <a:t>изучение законов жанра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latin typeface="HSE Sans" panose="02000000000000000000" pitchFamily="50" charset="-52"/>
              </a:rPr>
              <a:t>знакомство с работами мастеров 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HSE Sans" panose="02000000000000000000" pitchFamily="50" charset="-52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Но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50" charset="-52"/>
              </a:rPr>
              <a:t>и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rgbClr val="0E2D69"/>
                </a:solidFill>
                <a:latin typeface="HSE Sans" panose="02000000000000000000" pitchFamily="50" charset="-52"/>
              </a:rPr>
              <a:t>создание собственного продукта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rgbClr val="0E2D69"/>
                </a:solidFill>
                <a:latin typeface="HSE Sans" panose="02000000000000000000" pitchFamily="50" charset="-52"/>
              </a:rPr>
              <a:t>подготовка к работе (творению) в этой сфере</a:t>
            </a: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233" y="2479945"/>
            <a:ext cx="2278610" cy="15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Picture backgrou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761" y="4722556"/>
            <a:ext cx="2346060" cy="156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Picture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110" y="4929557"/>
            <a:ext cx="2372070" cy="164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7673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7" y="1936210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Даже для традиционных </a:t>
            </a:r>
            <a:r>
              <a:rPr lang="ru-RU" sz="2400" b="1" dirty="0" smtClean="0">
                <a:latin typeface="HSE Sans" panose="02000000000000000000" pitchFamily="2" charset="0"/>
              </a:rPr>
              <a:t>видов ДОД </a:t>
            </a:r>
            <a:r>
              <a:rPr lang="ru-RU" sz="2400" b="1" dirty="0" smtClean="0">
                <a:latin typeface="HSE Sans" panose="02000000000000000000" pitchFamily="2" charset="0"/>
              </a:rPr>
              <a:t>требуется современное оборудование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84364" y="4044225"/>
            <a:ext cx="9756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Это позволяет обновить </a:t>
            </a:r>
            <a:r>
              <a:rPr lang="ru-RU" sz="2400" b="1" dirty="0" smtClean="0">
                <a:latin typeface="HSE Sans" panose="02000000000000000000" pitchFamily="2" charset="0"/>
              </a:rPr>
              <a:t>содержание и открыть новые программы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937" y="1291276"/>
            <a:ext cx="1112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80000"/>
              </a:lnSpc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Лишь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9,2%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родителей, чьи дети занимаются по программам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ДОД,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считают важным, чтобы на занятиях использовалось современное оборудование.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Педагоги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с этим не согласны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15938" y="2458034"/>
            <a:ext cx="9756774" cy="1498872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1600" i="1" dirty="0">
                <a:latin typeface="HSE Sans" panose="02000000000000000000" pitchFamily="50" charset="-52"/>
              </a:rPr>
              <a:t>«У нас вокалисты работают на довольно старом оборудовании. Во всем процветающем мире давно уже цифровые пульты стоят микшерные. Планшеты во всю используются для того, чтобы настраивать звук. У нас же все по старинке, у нас аналоговые пульты стоят, у нас стоят сателлиты обычные без какой-то акустической подготовки. Помещение, где у нас сцена там нет акустической подготовки стен, потолков.»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sz="1400" i="1" dirty="0">
                <a:latin typeface="HSE Sans" panose="02000000000000000000" pitchFamily="50" charset="-52"/>
              </a:rPr>
              <a:t>(Педагог ОДО, город)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1884364" y="4558173"/>
            <a:ext cx="9756774" cy="2062103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rgbClr val="0E2D69"/>
                </a:solidFill>
                <a:latin typeface="HSE Sans" panose="02000000000000000000" pitchFamily="50" charset="-52"/>
                <a:ea typeface="Times New Roman" panose="02020603050405020304" pitchFamily="18" charset="0"/>
              </a:rPr>
              <a:t>«Сильно поменялось содержание той или иной направленности или той или иной программы. Если мы раньше говорили о том, что у нас идёт просто обучение игре на музыкальных инструментах, допустим, духовых, то сейчас уже тоже в течение двух лет это не просто обучение игре на музыкальных инструментах, а обучение игре на музыкальных инструментах с использованием модуля «Цифровая технологии», где ребята не просто уже играют, а сначала производят обработку мелодий, пишут, обрабатывают (все это делают сами, самостоятельно), и обыгрывают это» </a:t>
            </a:r>
          </a:p>
          <a:p>
            <a:pPr algn="r"/>
            <a:r>
              <a:rPr lang="ru-RU" sz="1400" i="1" dirty="0">
                <a:latin typeface="HSE Sans" panose="02000000000000000000" pitchFamily="50" charset="-52"/>
              </a:rPr>
              <a:t>(Директор ОДО, город)</a:t>
            </a:r>
            <a:endParaRPr lang="ru-RU" sz="1400" i="1" dirty="0">
              <a:latin typeface="HSE Sans" panose="02000000000000000000" pitchFamily="50" charset="-52"/>
            </a:endParaRPr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5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9476" y="6072662"/>
            <a:ext cx="1243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590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6835" y="548720"/>
            <a:ext cx="4065877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600" dirty="0"/>
              <a:t>Школа и ДОД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Востребованность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HSE Sans" panose="02000000000000000000" pitchFamily="2" charset="0"/>
              </a:rPr>
              <a:t>или возможности?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448" y="1917826"/>
            <a:ext cx="5569551" cy="12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В сельской местности </a:t>
            </a:r>
            <a:r>
              <a:rPr lang="ru-RU" sz="2000" dirty="0" smtClean="0">
                <a:latin typeface="HSE Sans" panose="02000000000000000000" pitchFamily="50" charset="-52"/>
              </a:rPr>
              <a:t>охват детей и молодежи программами ДОД ниже.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Исключение составляют ТКН и ФСН (общеразвивающие)</a:t>
            </a:r>
            <a:endParaRPr lang="ru-RU" sz="2000" dirty="0" smtClean="0">
              <a:latin typeface="HSE Sans" panose="02000000000000000000" pitchFamily="50" charset="-5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2621" y="3500237"/>
            <a:ext cx="4729655" cy="163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i="1" dirty="0" smtClean="0">
                <a:latin typeface="HSE Sans" panose="02000000000000000000" pitchFamily="50" charset="-52"/>
              </a:rPr>
              <a:t>«</a:t>
            </a:r>
            <a:r>
              <a:rPr lang="ru-RU" i="1" dirty="0">
                <a:latin typeface="HSE Sans" panose="02000000000000000000" pitchFamily="50" charset="-52"/>
              </a:rPr>
              <a:t>Сельская местность, у нас нет ни музыкальных, ни </a:t>
            </a:r>
            <a:r>
              <a:rPr lang="ru-RU" i="1" dirty="0" smtClean="0">
                <a:latin typeface="HSE Sans" panose="02000000000000000000" pitchFamily="50" charset="-52"/>
              </a:rPr>
              <a:t>спортивных школ. </a:t>
            </a:r>
            <a:r>
              <a:rPr lang="ru-RU" i="1" dirty="0">
                <a:latin typeface="HSE Sans" panose="02000000000000000000" pitchFamily="50" charset="-52"/>
              </a:rPr>
              <a:t>У нас, конечно, есть дом культуры, он тоже пытается, старается ребят вовлечь в различные виды деятельности</a:t>
            </a:r>
            <a:r>
              <a:rPr lang="ru-RU" i="1" dirty="0" smtClean="0">
                <a:latin typeface="HSE Sans" panose="02000000000000000000" pitchFamily="50" charset="-52"/>
              </a:rPr>
              <a:t>.» 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sz="1600" i="1" dirty="0" smtClean="0">
                <a:latin typeface="HSE Sans" panose="02000000000000000000" pitchFamily="50" charset="-52"/>
              </a:rPr>
              <a:t>(Педагог ОДО, Село)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162764"/>
              </p:ext>
            </p:extLst>
          </p:nvPr>
        </p:nvGraphicFramePr>
        <p:xfrm>
          <a:off x="6096000" y="1672859"/>
          <a:ext cx="5545138" cy="3502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095999" y="5830570"/>
            <a:ext cx="5545139" cy="8679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Распределение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 по программам ДОД в городской и сельской местности по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направленностям,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от общей численности обучающихся по программам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ДОД (без учета двойного счета)</a:t>
            </a:r>
            <a:endParaRPr lang="ru-RU" sz="1400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2024; ФСН форма №1-ДОД, 2023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00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6835" y="548720"/>
            <a:ext cx="4065877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600" dirty="0"/>
              <a:t>Школа и ДОД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Условия доступности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448" y="1917826"/>
            <a:ext cx="42011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По данным ФСН практически везде высокая доля бюджетных программ</a:t>
            </a:r>
            <a:endParaRPr lang="ru-RU" sz="2000" dirty="0" smtClean="0">
              <a:latin typeface="HSE Sans" panose="02000000000000000000" pitchFamily="50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9456" y="4466359"/>
            <a:ext cx="4194176" cy="8679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Доля обучающихся за счет бюджетных средств в школах и ОДО по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направленностям,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от общей численности обучающихся по программам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ДОД (без учета двойного счета)</a:t>
            </a:r>
            <a:endParaRPr lang="ru-RU" sz="1400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ФСН форма №1-ДОД, 2023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921533"/>
              </p:ext>
            </p:extLst>
          </p:nvPr>
        </p:nvGraphicFramePr>
        <p:xfrm>
          <a:off x="4727576" y="1771792"/>
          <a:ext cx="6913562" cy="4233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5206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HSE Sans" panose="02000000000000000000" pitchFamily="2" charset="0"/>
              </a:rPr>
              <a:t>Школы – </a:t>
            </a:r>
            <a:r>
              <a:rPr lang="ru-RU" sz="2400" b="1" dirty="0" smtClean="0">
                <a:latin typeface="HSE Sans" panose="02000000000000000000" pitchFamily="50" charset="-52"/>
              </a:rPr>
              <a:t>самый масштабный провайдер</a:t>
            </a:r>
            <a:endParaRPr lang="ru-RU" sz="2400" b="1" dirty="0">
              <a:latin typeface="HSE Sans" panose="02000000000000000000" pitchFamily="50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59488" y="5559959"/>
            <a:ext cx="5545139" cy="6740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Распределение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 по программам ДОД на базе школ и ОДО по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направленностям,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от общей численности обучающихся по программам 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ДОД (без учета двойного счета)</a:t>
            </a:r>
            <a:endParaRPr lang="ru-RU" sz="1400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716069"/>
              </p:ext>
            </p:extLst>
          </p:nvPr>
        </p:nvGraphicFramePr>
        <p:xfrm>
          <a:off x="515938" y="1903692"/>
          <a:ext cx="4694445" cy="2794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15938" y="4588240"/>
            <a:ext cx="485767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По </a:t>
            </a:r>
            <a:r>
              <a:rPr lang="ru-RU" sz="2000" dirty="0" smtClean="0">
                <a:latin typeface="HSE Sans" panose="02000000000000000000" pitchFamily="50" charset="-52"/>
              </a:rPr>
              <a:t>данным ФСН в 2023 г. </a:t>
            </a:r>
            <a:r>
              <a:rPr lang="ru-RU" sz="2000" dirty="0" smtClean="0">
                <a:latin typeface="HSE Sans" panose="02000000000000000000" pitchFamily="50" charset="-52"/>
              </a:rPr>
              <a:t>в школах в кружках занималось более </a:t>
            </a:r>
            <a:r>
              <a:rPr lang="ru-RU" sz="2000" b="1" dirty="0" smtClean="0">
                <a:latin typeface="HSE Sans" panose="02000000000000000000" pitchFamily="50" charset="-52"/>
              </a:rPr>
              <a:t>15 </a:t>
            </a:r>
            <a:r>
              <a:rPr lang="ru-RU" sz="2000" b="1" dirty="0" smtClean="0">
                <a:latin typeface="HSE Sans" panose="02000000000000000000" pitchFamily="50" charset="-52"/>
              </a:rPr>
              <a:t>млн </a:t>
            </a:r>
            <a:r>
              <a:rPr lang="ru-RU" sz="2000" dirty="0" smtClean="0">
                <a:latin typeface="HSE Sans" panose="02000000000000000000" pitchFamily="50" charset="-52"/>
              </a:rPr>
              <a:t>детей 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(без учета двойного счета</a:t>
            </a: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rgbClr val="0E2D69"/>
                </a:solidFill>
                <a:latin typeface="HSE Sans" panose="02000000000000000000" pitchFamily="50" charset="-52"/>
                <a:cs typeface="Times New Roman" panose="02020603050405020304" pitchFamily="18" charset="0"/>
              </a:rPr>
              <a:t>В регионах доля школьного участия варьируется от </a:t>
            </a:r>
            <a:r>
              <a:rPr lang="ru-RU" sz="2000" b="1" dirty="0" smtClean="0">
                <a:solidFill>
                  <a:srgbClr val="0E2D69"/>
                </a:solidFill>
                <a:latin typeface="HSE Sans" panose="02000000000000000000" pitchFamily="50" charset="-52"/>
                <a:cs typeface="Times New Roman" panose="02020603050405020304" pitchFamily="18" charset="0"/>
              </a:rPr>
              <a:t>13</a:t>
            </a:r>
            <a:r>
              <a:rPr lang="ru-RU" sz="2000" dirty="0" smtClean="0">
                <a:solidFill>
                  <a:srgbClr val="0E2D69"/>
                </a:solidFill>
                <a:latin typeface="HSE Sans" panose="02000000000000000000" pitchFamily="50" charset="-52"/>
                <a:cs typeface="Times New Roman" panose="02020603050405020304" pitchFamily="18" charset="0"/>
              </a:rPr>
              <a:t>% до </a:t>
            </a:r>
            <a:r>
              <a:rPr lang="ru-RU" sz="2000" b="1" dirty="0" smtClean="0">
                <a:solidFill>
                  <a:srgbClr val="0E2D69"/>
                </a:solidFill>
                <a:latin typeface="HSE Sans" panose="02000000000000000000" pitchFamily="50" charset="-52"/>
                <a:cs typeface="Times New Roman" panose="02020603050405020304" pitchFamily="18" charset="0"/>
              </a:rPr>
              <a:t>85</a:t>
            </a:r>
            <a:r>
              <a:rPr lang="ru-RU" sz="2000" dirty="0" smtClean="0">
                <a:solidFill>
                  <a:srgbClr val="0E2D69"/>
                </a:solidFill>
                <a:latin typeface="HSE Sans" panose="02000000000000000000" pitchFamily="50" charset="-52"/>
                <a:cs typeface="Times New Roman" panose="02020603050405020304" pitchFamily="18" charset="0"/>
              </a:rPr>
              <a:t>%</a:t>
            </a:r>
            <a:endParaRPr lang="ru-RU" sz="2000" dirty="0">
              <a:solidFill>
                <a:srgbClr val="0E2D69"/>
              </a:solidFill>
              <a:latin typeface="HSE Sans" panose="02000000000000000000" pitchFamily="50" charset="-52"/>
            </a:endParaRP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963757"/>
              </p:ext>
            </p:extLst>
          </p:nvPr>
        </p:nvGraphicFramePr>
        <p:xfrm>
          <a:off x="6059488" y="2101099"/>
          <a:ext cx="5545139" cy="3439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ФСН форма №1-ДОД, 2023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8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559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6835" y="548720"/>
            <a:ext cx="4065877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600" i="1" dirty="0" smtClean="0"/>
              <a:t>Вопросы остаются</a:t>
            </a:r>
            <a:endParaRPr lang="ru-RU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Современная инфраструктура требует вложений не только в ее приобретение. </a:t>
            </a:r>
            <a:r>
              <a:rPr lang="ru-RU" sz="2400" dirty="0" smtClean="0">
                <a:latin typeface="HSE Sans" panose="02000000000000000000" pitchFamily="2" charset="0"/>
              </a:rPr>
              <a:t>Совместное использование может оказаться экономически выгодным</a:t>
            </a:r>
            <a:endParaRPr lang="ru-RU" sz="2400" dirty="0">
              <a:latin typeface="HSE Sans" panose="02000000000000000000" pitchFamily="2" charset="0"/>
            </a:endParaRPr>
          </a:p>
        </p:txBody>
      </p:sp>
      <p:sp>
        <p:nvSpPr>
          <p:cNvPr id="8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60637" y="2963917"/>
            <a:ext cx="88181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ru-RU" sz="2400" dirty="0" smtClean="0">
                <a:latin typeface="HSE Sans" panose="02000000000000000000" pitchFamily="2" charset="0"/>
              </a:rPr>
              <a:t>Достаточность</a:t>
            </a:r>
          </a:p>
          <a:p>
            <a:pPr marL="342900" indent="-342900" algn="l">
              <a:buAutoNum type="arabicPeriod"/>
            </a:pPr>
            <a:r>
              <a:rPr lang="ru-RU" sz="2400" dirty="0" smtClean="0">
                <a:latin typeface="HSE Sans" panose="02000000000000000000" pitchFamily="2" charset="0"/>
              </a:rPr>
              <a:t>Ремонт и обслуживание</a:t>
            </a:r>
          </a:p>
          <a:p>
            <a:pPr marL="342900" indent="-342900" algn="l">
              <a:buAutoNum type="arabicPeriod"/>
            </a:pPr>
            <a:r>
              <a:rPr lang="ru-RU" sz="2400" dirty="0" smtClean="0">
                <a:latin typeface="HSE Sans" panose="02000000000000000000" pitchFamily="2" charset="0"/>
              </a:rPr>
              <a:t>Комплектующие и </a:t>
            </a:r>
            <a:r>
              <a:rPr lang="ru-RU" sz="2400" dirty="0" err="1" smtClean="0">
                <a:latin typeface="HSE Sans" panose="02000000000000000000" pitchFamily="2" charset="0"/>
              </a:rPr>
              <a:t>расходники</a:t>
            </a:r>
            <a:endParaRPr lang="ru-RU" sz="2400" dirty="0" smtClean="0">
              <a:latin typeface="HSE Sans" panose="02000000000000000000" pitchFamily="2" charset="0"/>
            </a:endParaRPr>
          </a:p>
          <a:p>
            <a:pPr marL="342900" indent="-342900" algn="l">
              <a:buAutoNum type="arabicPeriod"/>
            </a:pPr>
            <a:r>
              <a:rPr lang="ru-RU" sz="2400" dirty="0" err="1" smtClean="0">
                <a:latin typeface="HSE Sans" panose="02000000000000000000" pitchFamily="2" charset="0"/>
              </a:rPr>
              <a:t>Импортозамещение</a:t>
            </a:r>
            <a:r>
              <a:rPr lang="ru-RU" sz="2400" dirty="0" smtClean="0">
                <a:latin typeface="HSE Sans" panose="02000000000000000000" pitchFamily="2" charset="0"/>
              </a:rPr>
              <a:t> (быстро и качественно?)</a:t>
            </a:r>
          </a:p>
          <a:p>
            <a:pPr marL="342900" indent="-342900" algn="l">
              <a:buAutoNum type="arabicPeriod"/>
            </a:pPr>
            <a:r>
              <a:rPr lang="ru-RU" sz="2400" dirty="0" smtClean="0">
                <a:latin typeface="HSE Sans" panose="02000000000000000000" pitchFamily="2" charset="0"/>
              </a:rPr>
              <a:t>Использование (не умеют, не хотят, не хватает времени)</a:t>
            </a:r>
            <a:r>
              <a:rPr lang="ru-RU" sz="2400" dirty="0" smtClean="0">
                <a:latin typeface="HSE Sans" panose="02000000000000000000" pitchFamily="2" charset="0"/>
              </a:rPr>
              <a:t> </a:t>
            </a:r>
            <a:endParaRPr lang="ru-RU" sz="2400" dirty="0"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26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6835" y="548720"/>
            <a:ext cx="4065877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600" i="1" dirty="0" smtClean="0"/>
              <a:t>Аналитика по теме</a:t>
            </a:r>
            <a:endParaRPr lang="ru-RU" sz="1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9626" y="1518191"/>
            <a:ext cx="2324100" cy="41624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739" y="1484313"/>
            <a:ext cx="2276475" cy="5038725"/>
          </a:xfrm>
          <a:prstGeom prst="rect">
            <a:avLst/>
          </a:prstGeom>
        </p:spPr>
      </p:pic>
      <p:pic>
        <p:nvPicPr>
          <p:cNvPr id="5122" name="Picture 2" descr="http://qrcoder.ru/code/?https%3A%2F%2Fioe.hse.ru%2Fpubs%2Fshare%2Fdirect%2F870325777.pdf&amp;4&amp;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458" y="1543152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qrcoder.ru/code/?https%3A%2F%2Fioe.hse.ru%2Fpubs%2Fshare%2Fdirect%2F956905817.pdf&amp;4&amp;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278" y="1518191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745901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1" y="4414345"/>
            <a:ext cx="7897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HSE Sans" panose="02000000000000000000" pitchFamily="2" charset="0"/>
              </a:rPr>
              <a:t>ГОТОВА ОТВЕТИТЬ НА ВАШИ </a:t>
            </a:r>
            <a:r>
              <a:rPr lang="ru-RU" sz="4000" b="1" dirty="0" smtClean="0">
                <a:solidFill>
                  <a:schemeClr val="bg1"/>
                </a:solidFill>
                <a:latin typeface="HSE Sans" panose="02000000000000000000" pitchFamily="2" charset="0"/>
              </a:rPr>
              <a:t>ВОПРОСЫ</a:t>
            </a:r>
            <a:endParaRPr lang="ru-RU" sz="4000" b="1" dirty="0">
              <a:solidFill>
                <a:schemeClr val="bg1"/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6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Востребованность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HSE Sans" panose="02000000000000000000" pitchFamily="2" charset="0"/>
              </a:rPr>
              <a:t>или возможности?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448" y="1917826"/>
            <a:ext cx="5569551" cy="12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В сельской местности </a:t>
            </a:r>
            <a:r>
              <a:rPr lang="ru-RU" sz="2000" dirty="0" smtClean="0">
                <a:latin typeface="HSE Sans" panose="02000000000000000000" pitchFamily="50" charset="-52"/>
              </a:rPr>
              <a:t>охват детей и молодежи программами ДОД ниже.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latin typeface="HSE Sans" panose="02000000000000000000" pitchFamily="50" charset="-52"/>
              </a:rPr>
              <a:t>Исключение составляют ТКН и ФСН (общеразвивающие)</a:t>
            </a:r>
            <a:endParaRPr lang="ru-RU" sz="2000" dirty="0" smtClean="0">
              <a:latin typeface="HSE Sans" panose="02000000000000000000" pitchFamily="50" charset="-5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2621" y="3500237"/>
            <a:ext cx="5316867" cy="163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i="1" dirty="0" smtClean="0">
                <a:latin typeface="HSE Sans" panose="02000000000000000000" pitchFamily="50" charset="-52"/>
              </a:rPr>
              <a:t>«</a:t>
            </a:r>
            <a:r>
              <a:rPr lang="ru-RU" i="1" dirty="0">
                <a:latin typeface="HSE Sans" panose="02000000000000000000" pitchFamily="50" charset="-52"/>
              </a:rPr>
              <a:t>Сельская местность, у нас нет ни музыкальных, ни </a:t>
            </a:r>
            <a:r>
              <a:rPr lang="ru-RU" i="1" dirty="0" smtClean="0">
                <a:latin typeface="HSE Sans" panose="02000000000000000000" pitchFamily="50" charset="-52"/>
              </a:rPr>
              <a:t>спортивных школ. </a:t>
            </a:r>
            <a:r>
              <a:rPr lang="ru-RU" i="1" dirty="0">
                <a:latin typeface="HSE Sans" panose="02000000000000000000" pitchFamily="50" charset="-52"/>
              </a:rPr>
              <a:t>У нас, конечно, есть дом культуры, он тоже пытается, старается ребят вовлечь в различные виды деятельности</a:t>
            </a:r>
            <a:r>
              <a:rPr lang="ru-RU" i="1" dirty="0" smtClean="0">
                <a:latin typeface="HSE Sans" panose="02000000000000000000" pitchFamily="50" charset="-52"/>
              </a:rPr>
              <a:t>.» 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sz="1600" i="1" dirty="0" smtClean="0">
                <a:latin typeface="HSE Sans" panose="02000000000000000000" pitchFamily="50" charset="-52"/>
              </a:rPr>
              <a:t>(Педагог ОДО, Село)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96000" y="5394939"/>
            <a:ext cx="5547134" cy="10631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b="1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Посещает ли ваш ребенок дополнительные занятия (кружки, секции, студии, клубы)? </a:t>
            </a:r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Имеются в виду любые дополнительные занятия, как в данной школе, так и в других организациях (спортивных музыкальных школах, центрах дополнительного образования и т.д.).</a:t>
            </a:r>
            <a:endParaRPr lang="ru-RU" sz="1400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2024; опрос родителей 2021 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4279282980"/>
              </p:ext>
            </p:extLst>
          </p:nvPr>
        </p:nvGraphicFramePr>
        <p:xfrm>
          <a:off x="6095999" y="1903692"/>
          <a:ext cx="5545139" cy="342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6893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HSE Sans" panose="02000000000000000000" pitchFamily="2" charset="0"/>
              </a:rPr>
              <a:t>Масштаб вложений. </a:t>
            </a:r>
          </a:p>
          <a:p>
            <a:r>
              <a:rPr lang="ru-RU" sz="2400" b="1" dirty="0" smtClean="0">
                <a:latin typeface="HSE Sans" panose="02000000000000000000" pitchFamily="2" charset="0"/>
              </a:rPr>
              <a:t>Масштаб проблем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448" y="2349849"/>
            <a:ext cx="4201127" cy="2165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dirty="0">
                <a:latin typeface="HSE Sans" panose="02000000000000000000" pitchFamily="50" charset="-52"/>
              </a:rPr>
              <a:t>Расходы на образование только в рамках Национального проекта «Образование» ежегодно составляют более 200 млрд рублей.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dirty="0">
                <a:latin typeface="HSE Sans" panose="02000000000000000000" pitchFamily="50" charset="-52"/>
              </a:rPr>
              <a:t>Большая часть из них идет на развитие инфраструктуры, в том числе школьного и дополнительного образования детей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06835" y="5879431"/>
            <a:ext cx="5434303" cy="8402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Какие из этих компонентов материально-технического обеспечения отсутствуют в вашей образовательной организации?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5580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</a:t>
            </a:r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опрос учителей, 2021; опрос педагогов </a:t>
            </a:r>
            <a:r>
              <a:rPr lang="ru-RU" sz="1100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ОДО, 2022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106116"/>
              </p:ext>
            </p:extLst>
          </p:nvPr>
        </p:nvGraphicFramePr>
        <p:xfrm>
          <a:off x="4727575" y="1228569"/>
          <a:ext cx="6913564" cy="4702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6448" y="4746829"/>
            <a:ext cx="420112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</a:rPr>
              <a:t>Ниже запрос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</a:rPr>
              <a:t>Программы ДОД при отсутствии необходимых условий (оборудование, помещения) просто не открываются.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967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300" b="1" dirty="0" smtClean="0">
                <a:latin typeface="HSE Sans" panose="02000000000000000000" pitchFamily="2" charset="0"/>
              </a:rPr>
              <a:t>У родителей запрос к школьному ДОД ниже. Важно – не перегружать ребенка!</a:t>
            </a:r>
            <a:endParaRPr lang="ru-RU" sz="23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7575" y="6088833"/>
            <a:ext cx="6913563" cy="59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Что для вас наиболее важно в условиях и организации занятий ребенка в кружке (секции, студии, клубе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)? </a:t>
            </a:r>
            <a:endParaRPr lang="ru-RU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ВЦХТ, опрос родителей 2024 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31823"/>
              </p:ext>
            </p:extLst>
          </p:nvPr>
        </p:nvGraphicFramePr>
        <p:xfrm>
          <a:off x="515938" y="1913418"/>
          <a:ext cx="5417934" cy="3796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683098"/>
              </p:ext>
            </p:extLst>
          </p:nvPr>
        </p:nvGraphicFramePr>
        <p:xfrm>
          <a:off x="6402388" y="1913418"/>
          <a:ext cx="5238750" cy="3796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85560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6835" y="548720"/>
            <a:ext cx="4065877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600" i="1" dirty="0" smtClean="0"/>
              <a:t>Вопросы остаются</a:t>
            </a:r>
            <a:endParaRPr lang="ru-RU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В школе удобно, но не интересно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sp>
        <p:nvSpPr>
          <p:cNvPr id="8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308122"/>
              </p:ext>
            </p:extLst>
          </p:nvPr>
        </p:nvGraphicFramePr>
        <p:xfrm>
          <a:off x="1807778" y="2071857"/>
          <a:ext cx="8912773" cy="4318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15938" y="6458051"/>
            <a:ext cx="8007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опрос родителей, 2022; ВЦХТ, опрос родителей 2024 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130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HSE Sans" panose="02000000000000000000" pitchFamily="2" charset="0"/>
              </a:rPr>
              <a:t>Здания </a:t>
            </a:r>
            <a:r>
              <a:rPr lang="ru-RU" sz="2400" b="1" dirty="0" smtClean="0">
                <a:latin typeface="HSE Sans" panose="02000000000000000000" pitchFamily="2" charset="0"/>
              </a:rPr>
              <a:t>и помещения </a:t>
            </a:r>
            <a:r>
              <a:rPr lang="ru-RU" sz="2400" b="1" dirty="0" smtClean="0">
                <a:latin typeface="HSE Sans" panose="02000000000000000000" pitchFamily="2" charset="0"/>
              </a:rPr>
              <a:t>не </a:t>
            </a:r>
            <a:r>
              <a:rPr lang="ru-RU" sz="2400" b="1" dirty="0" smtClean="0">
                <a:latin typeface="HSE Sans" panose="02000000000000000000" pitchFamily="2" charset="0"/>
              </a:rPr>
              <a:t>устраивают </a:t>
            </a:r>
            <a:r>
              <a:rPr lang="ru-RU" sz="2400" b="1" dirty="0" smtClean="0">
                <a:latin typeface="HSE Sans" panose="02000000000000000000" pitchFamily="2" charset="0"/>
              </a:rPr>
              <a:t>родителей больше</a:t>
            </a:r>
            <a:r>
              <a:rPr lang="ru-RU" sz="2400" b="1" dirty="0" smtClean="0">
                <a:latin typeface="HSE Sans" panose="02000000000000000000" pitchFamily="2" charset="0"/>
              </a:rPr>
              <a:t>, чем оборудование </a:t>
            </a:r>
            <a:endParaRPr lang="ru-RU" sz="2400" b="1" dirty="0">
              <a:latin typeface="HSE Sans" panose="02000000000000000000" pitchFamily="2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37870"/>
              </p:ext>
            </p:extLst>
          </p:nvPr>
        </p:nvGraphicFramePr>
        <p:xfrm>
          <a:off x="2027238" y="1903692"/>
          <a:ext cx="8208961" cy="467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2154621" y="3268712"/>
            <a:ext cx="7178565" cy="3074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75143" y="3978159"/>
            <a:ext cx="4890486" cy="3074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ВЦХТ, опрос родителей 2024 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10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latin typeface="HSE Sans" panose="02000000000000000000" pitchFamily="2" charset="0"/>
              </a:rPr>
              <a:t>Дефицит необходимых учебных помещений, фиксируемый руководителями ОДО не уступает по масштабу проблеме 2-й смены в общеобразовательных организациях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82" y="6276771"/>
            <a:ext cx="30891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</a:t>
            </a:r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опрос руководителей </a:t>
            </a:r>
            <a:r>
              <a:rPr lang="ru-RU" sz="1100" i="1" dirty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ОДО, </a:t>
            </a:r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2022;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56452" y="6116727"/>
            <a:ext cx="6805449" cy="5909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Как бы вы охарактеризовали качество инфраструктуры вашей образовательной организации?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HSE Sans" panose="02000000000000000000" pitchFamily="50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168129"/>
              </p:ext>
            </p:extLst>
          </p:nvPr>
        </p:nvGraphicFramePr>
        <p:xfrm>
          <a:off x="4004440" y="2211468"/>
          <a:ext cx="7636697" cy="3905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15938" y="2715746"/>
            <a:ext cx="3162683" cy="1803571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««Кабинетов очень сильно не хватает, уже и учительская переделана под кабинет</a:t>
            </a:r>
            <a:r>
              <a:rPr lang="ru-RU" sz="2000" i="1" dirty="0" smtClean="0">
                <a:latin typeface="HSE Sans" panose="02000000000000000000" pitchFamily="50" charset="-52"/>
              </a:rPr>
              <a:t>»  </a:t>
            </a:r>
            <a:endParaRPr lang="ru-RU" sz="2000" i="1" dirty="0">
              <a:latin typeface="HSE Sans" panose="02000000000000000000" pitchFamily="50" charset="-52"/>
            </a:endParaRP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i="1" dirty="0" smtClean="0">
                <a:latin typeface="HSE Sans" panose="02000000000000000000" pitchFamily="50" charset="-52"/>
              </a:rPr>
              <a:t>(Учитель, село)</a:t>
            </a:r>
            <a:endParaRPr lang="ru-RU" i="1" dirty="0">
              <a:latin typeface="HSE Sans" panose="020000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212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EB29DC1-D5D4-FB41-9E2D-AA4750D0C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3689" y="540904"/>
            <a:ext cx="2144024" cy="415925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200" dirty="0"/>
              <a:t>Центр общего и дополнительного образования им. А.А. </a:t>
            </a:r>
            <a:r>
              <a:rPr lang="ru-RU" sz="1200" dirty="0" err="1"/>
              <a:t>Пинского</a:t>
            </a:r>
            <a:endParaRPr lang="ru-RU" sz="1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5B6DD1A-BEFA-D842-9B7A-78D7BD1A5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626" y="548720"/>
            <a:ext cx="2686373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b="1" dirty="0"/>
              <a:t>Формирование единого регионального пространства ДОД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38" y="1442027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latin typeface="HSE Sans" panose="02000000000000000000" pitchFamily="2" charset="0"/>
              </a:rPr>
              <a:t>Школа – база для ДОД и в городе, и в селе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38" y="6458051"/>
            <a:ext cx="4697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i="1" dirty="0" smtClean="0">
                <a:solidFill>
                  <a:schemeClr val="bg2">
                    <a:lumMod val="25000"/>
                  </a:schemeClr>
                </a:solidFill>
                <a:latin typeface="HSE Sans" panose="02000000000000000000" pitchFamily="2" charset="0"/>
              </a:rPr>
              <a:t>Источники: МЭО НИУ ВШЭ, интервью 2024</a:t>
            </a:r>
            <a:endParaRPr lang="ru-RU" sz="1100" i="1" dirty="0">
              <a:solidFill>
                <a:schemeClr val="bg2">
                  <a:lumMod val="25000"/>
                </a:schemeClr>
              </a:solidFill>
              <a:latin typeface="HSE Sans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6594765" y="2107164"/>
            <a:ext cx="5046373" cy="1908215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«…у нас большая инфраструктура школ рядом … и хотя своих территорий очень мало, зато есть возможность использовать территорию школ или спортивный комплекс.»  </a:t>
            </a:r>
          </a:p>
          <a:p>
            <a:pPr algn="r"/>
            <a:r>
              <a:rPr lang="ru-RU" i="1" dirty="0">
                <a:latin typeface="HSE Sans" panose="02000000000000000000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(Директор ОДО, Город)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C1D129-2A23-4BF7-9710-4189C39CD0C9}"/>
              </a:ext>
            </a:extLst>
          </p:cNvPr>
          <p:cNvSpPr txBox="1"/>
          <p:nvPr/>
        </p:nvSpPr>
        <p:spPr>
          <a:xfrm>
            <a:off x="572358" y="2107164"/>
            <a:ext cx="5334456" cy="3016210"/>
          </a:xfrm>
          <a:custGeom>
            <a:avLst/>
            <a:gdLst>
              <a:gd name="connsiteX0" fmla="*/ 0 w 3519246"/>
              <a:gd name="connsiteY0" fmla="*/ 0 h 1692771"/>
              <a:gd name="connsiteX1" fmla="*/ 551349 w 3519246"/>
              <a:gd name="connsiteY1" fmla="*/ 0 h 1692771"/>
              <a:gd name="connsiteX2" fmla="*/ 1137890 w 3519246"/>
              <a:gd name="connsiteY2" fmla="*/ 0 h 1692771"/>
              <a:gd name="connsiteX3" fmla="*/ 1689238 w 3519246"/>
              <a:gd name="connsiteY3" fmla="*/ 0 h 1692771"/>
              <a:gd name="connsiteX4" fmla="*/ 2205394 w 3519246"/>
              <a:gd name="connsiteY4" fmla="*/ 0 h 1692771"/>
              <a:gd name="connsiteX5" fmla="*/ 2862320 w 3519246"/>
              <a:gd name="connsiteY5" fmla="*/ 0 h 1692771"/>
              <a:gd name="connsiteX6" fmla="*/ 3519246 w 3519246"/>
              <a:gd name="connsiteY6" fmla="*/ 0 h 1692771"/>
              <a:gd name="connsiteX7" fmla="*/ 3519246 w 3519246"/>
              <a:gd name="connsiteY7" fmla="*/ 547329 h 1692771"/>
              <a:gd name="connsiteX8" fmla="*/ 3519246 w 3519246"/>
              <a:gd name="connsiteY8" fmla="*/ 1077731 h 1692771"/>
              <a:gd name="connsiteX9" fmla="*/ 3519246 w 3519246"/>
              <a:gd name="connsiteY9" fmla="*/ 1692771 h 1692771"/>
              <a:gd name="connsiteX10" fmla="*/ 2932705 w 3519246"/>
              <a:gd name="connsiteY10" fmla="*/ 1692771 h 1692771"/>
              <a:gd name="connsiteX11" fmla="*/ 2346164 w 3519246"/>
              <a:gd name="connsiteY11" fmla="*/ 1692771 h 1692771"/>
              <a:gd name="connsiteX12" fmla="*/ 1759623 w 3519246"/>
              <a:gd name="connsiteY12" fmla="*/ 1692771 h 1692771"/>
              <a:gd name="connsiteX13" fmla="*/ 1278659 w 3519246"/>
              <a:gd name="connsiteY13" fmla="*/ 1692771 h 1692771"/>
              <a:gd name="connsiteX14" fmla="*/ 797696 w 3519246"/>
              <a:gd name="connsiteY14" fmla="*/ 1692771 h 1692771"/>
              <a:gd name="connsiteX15" fmla="*/ 0 w 3519246"/>
              <a:gd name="connsiteY15" fmla="*/ 1692771 h 1692771"/>
              <a:gd name="connsiteX16" fmla="*/ 0 w 3519246"/>
              <a:gd name="connsiteY16" fmla="*/ 1162369 h 1692771"/>
              <a:gd name="connsiteX17" fmla="*/ 0 w 3519246"/>
              <a:gd name="connsiteY17" fmla="*/ 615040 h 1692771"/>
              <a:gd name="connsiteX18" fmla="*/ 0 w 3519246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19246" h="1692771" fill="none" extrusionOk="0">
                <a:moveTo>
                  <a:pt x="0" y="0"/>
                </a:moveTo>
                <a:cubicBezTo>
                  <a:pt x="199854" y="-24469"/>
                  <a:pt x="427750" y="-14360"/>
                  <a:pt x="551349" y="0"/>
                </a:cubicBezTo>
                <a:cubicBezTo>
                  <a:pt x="674948" y="14360"/>
                  <a:pt x="1006175" y="-28366"/>
                  <a:pt x="1137890" y="0"/>
                </a:cubicBezTo>
                <a:cubicBezTo>
                  <a:pt x="1269605" y="28366"/>
                  <a:pt x="1528175" y="5840"/>
                  <a:pt x="1689238" y="0"/>
                </a:cubicBezTo>
                <a:cubicBezTo>
                  <a:pt x="1850301" y="-5840"/>
                  <a:pt x="2078195" y="-18803"/>
                  <a:pt x="2205394" y="0"/>
                </a:cubicBezTo>
                <a:cubicBezTo>
                  <a:pt x="2332593" y="18803"/>
                  <a:pt x="2562184" y="4008"/>
                  <a:pt x="2862320" y="0"/>
                </a:cubicBezTo>
                <a:cubicBezTo>
                  <a:pt x="3162456" y="-4008"/>
                  <a:pt x="3197936" y="-19520"/>
                  <a:pt x="3519246" y="0"/>
                </a:cubicBezTo>
                <a:cubicBezTo>
                  <a:pt x="3521008" y="177028"/>
                  <a:pt x="3526609" y="376729"/>
                  <a:pt x="3519246" y="547329"/>
                </a:cubicBezTo>
                <a:cubicBezTo>
                  <a:pt x="3511883" y="717929"/>
                  <a:pt x="3525131" y="925883"/>
                  <a:pt x="3519246" y="1077731"/>
                </a:cubicBezTo>
                <a:cubicBezTo>
                  <a:pt x="3513361" y="1229579"/>
                  <a:pt x="3522454" y="1558051"/>
                  <a:pt x="3519246" y="1692771"/>
                </a:cubicBezTo>
                <a:cubicBezTo>
                  <a:pt x="3322630" y="1714530"/>
                  <a:pt x="3111047" y="1717517"/>
                  <a:pt x="2932705" y="1692771"/>
                </a:cubicBezTo>
                <a:cubicBezTo>
                  <a:pt x="2754363" y="1668025"/>
                  <a:pt x="2612315" y="1705540"/>
                  <a:pt x="2346164" y="1692771"/>
                </a:cubicBezTo>
                <a:cubicBezTo>
                  <a:pt x="2080013" y="1680002"/>
                  <a:pt x="1881426" y="1673801"/>
                  <a:pt x="1759623" y="1692771"/>
                </a:cubicBezTo>
                <a:cubicBezTo>
                  <a:pt x="1637820" y="1711741"/>
                  <a:pt x="1433252" y="1674608"/>
                  <a:pt x="1278659" y="1692771"/>
                </a:cubicBezTo>
                <a:cubicBezTo>
                  <a:pt x="1124066" y="1710934"/>
                  <a:pt x="937080" y="1695810"/>
                  <a:pt x="797696" y="1692771"/>
                </a:cubicBezTo>
                <a:cubicBezTo>
                  <a:pt x="658312" y="1689732"/>
                  <a:pt x="284254" y="1665777"/>
                  <a:pt x="0" y="1692771"/>
                </a:cubicBezTo>
                <a:cubicBezTo>
                  <a:pt x="17110" y="1451803"/>
                  <a:pt x="24411" y="1388214"/>
                  <a:pt x="0" y="1162369"/>
                </a:cubicBezTo>
                <a:cubicBezTo>
                  <a:pt x="-24411" y="936524"/>
                  <a:pt x="9227" y="882043"/>
                  <a:pt x="0" y="615040"/>
                </a:cubicBezTo>
                <a:cubicBezTo>
                  <a:pt x="-9227" y="348037"/>
                  <a:pt x="9599" y="283677"/>
                  <a:pt x="0" y="0"/>
                </a:cubicBezTo>
                <a:close/>
              </a:path>
              <a:path w="3519246" h="1692771" stroke="0" extrusionOk="0">
                <a:moveTo>
                  <a:pt x="0" y="0"/>
                </a:moveTo>
                <a:cubicBezTo>
                  <a:pt x="301987" y="26930"/>
                  <a:pt x="387281" y="-14593"/>
                  <a:pt x="621733" y="0"/>
                </a:cubicBezTo>
                <a:cubicBezTo>
                  <a:pt x="856185" y="14593"/>
                  <a:pt x="1013014" y="24101"/>
                  <a:pt x="1173082" y="0"/>
                </a:cubicBezTo>
                <a:cubicBezTo>
                  <a:pt x="1333150" y="-24101"/>
                  <a:pt x="1476967" y="-16053"/>
                  <a:pt x="1654046" y="0"/>
                </a:cubicBezTo>
                <a:cubicBezTo>
                  <a:pt x="1831125" y="16053"/>
                  <a:pt x="2121811" y="-131"/>
                  <a:pt x="2310972" y="0"/>
                </a:cubicBezTo>
                <a:cubicBezTo>
                  <a:pt x="2500133" y="131"/>
                  <a:pt x="2666128" y="-16709"/>
                  <a:pt x="2827128" y="0"/>
                </a:cubicBezTo>
                <a:cubicBezTo>
                  <a:pt x="2988128" y="16709"/>
                  <a:pt x="3257738" y="-30476"/>
                  <a:pt x="3519246" y="0"/>
                </a:cubicBezTo>
                <a:cubicBezTo>
                  <a:pt x="3498382" y="199451"/>
                  <a:pt x="3506285" y="387688"/>
                  <a:pt x="3519246" y="581185"/>
                </a:cubicBezTo>
                <a:cubicBezTo>
                  <a:pt x="3532207" y="774683"/>
                  <a:pt x="3527230" y="989206"/>
                  <a:pt x="3519246" y="1111586"/>
                </a:cubicBezTo>
                <a:cubicBezTo>
                  <a:pt x="3511262" y="1233966"/>
                  <a:pt x="3523573" y="1483866"/>
                  <a:pt x="3519246" y="1692771"/>
                </a:cubicBezTo>
                <a:cubicBezTo>
                  <a:pt x="3275812" y="1684818"/>
                  <a:pt x="3121337" y="1689402"/>
                  <a:pt x="2862320" y="1692771"/>
                </a:cubicBezTo>
                <a:cubicBezTo>
                  <a:pt x="2603303" y="1696140"/>
                  <a:pt x="2518354" y="1699760"/>
                  <a:pt x="2310972" y="1692771"/>
                </a:cubicBezTo>
                <a:cubicBezTo>
                  <a:pt x="2103590" y="1685782"/>
                  <a:pt x="1925950" y="1720718"/>
                  <a:pt x="1724431" y="1692771"/>
                </a:cubicBezTo>
                <a:cubicBezTo>
                  <a:pt x="1522912" y="1664824"/>
                  <a:pt x="1299169" y="1675956"/>
                  <a:pt x="1102697" y="1692771"/>
                </a:cubicBezTo>
                <a:cubicBezTo>
                  <a:pt x="906225" y="1709586"/>
                  <a:pt x="774776" y="1671369"/>
                  <a:pt x="516156" y="1692771"/>
                </a:cubicBezTo>
                <a:cubicBezTo>
                  <a:pt x="257536" y="1714173"/>
                  <a:pt x="199063" y="1704810"/>
                  <a:pt x="0" y="1692771"/>
                </a:cubicBezTo>
                <a:cubicBezTo>
                  <a:pt x="125" y="1560847"/>
                  <a:pt x="-11973" y="1372891"/>
                  <a:pt x="0" y="1145442"/>
                </a:cubicBezTo>
                <a:cubicBezTo>
                  <a:pt x="11973" y="917993"/>
                  <a:pt x="-26522" y="756372"/>
                  <a:pt x="0" y="547329"/>
                </a:cubicBezTo>
                <a:cubicBezTo>
                  <a:pt x="26522" y="338286"/>
                  <a:pt x="11873" y="24054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="" xmlns:ask="http://schemas.microsoft.com/office/drawing/2018/sketchyshapes" sd="247632726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«Кирпичное здание школы, в школе арендует помещение дом детского творчества.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… Школа хорошая, директор прикладывает много сил для того, чтобы в ней было и современное оборудование по нацпроектам, по цифровой образовательной среде, по точкам роста»  </a:t>
            </a:r>
          </a:p>
          <a:p>
            <a:pPr algn="r">
              <a:lnSpc>
                <a:spcPct val="90000"/>
              </a:lnSpc>
              <a:spcBef>
                <a:spcPts val="600"/>
              </a:spcBef>
            </a:pPr>
            <a:r>
              <a:rPr lang="ru-RU" sz="2000" i="1" dirty="0">
                <a:latin typeface="HSE Sans" panose="02000000000000000000" pitchFamily="50" charset="-52"/>
              </a:rPr>
              <a:t>(Педагог ОДО, Село)</a:t>
            </a:r>
          </a:p>
        </p:txBody>
      </p:sp>
      <p:sp>
        <p:nvSpPr>
          <p:cNvPr id="18" name="Текст 6">
            <a:extLst>
              <a:ext uri="{FF2B5EF4-FFF2-40B4-BE49-F238E27FC236}">
                <a16:creationId xmlns:a16="http://schemas.microsoft.com/office/drawing/2014/main" id="{88968744-3B75-9B47-92FD-77E1E725F2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7912" y="548720"/>
            <a:ext cx="3882530" cy="408109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1400" i="1" dirty="0" smtClean="0"/>
              <a:t>Результаты </a:t>
            </a:r>
            <a:r>
              <a:rPr lang="ru-RU" sz="1400" i="1" smtClean="0"/>
              <a:t>исследования </a:t>
            </a:r>
          </a:p>
          <a:p>
            <a:pPr>
              <a:lnSpc>
                <a:spcPct val="80000"/>
              </a:lnSpc>
            </a:pPr>
            <a:r>
              <a:rPr lang="ru-RU" sz="1400" i="1" dirty="0" smtClean="0"/>
              <a:t>инфраструктуры </a:t>
            </a:r>
            <a:r>
              <a:rPr lang="ru-RU" sz="1400" i="1" dirty="0"/>
              <a:t>ДОД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40015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Пользовательские 1">
      <a:dk1>
        <a:srgbClr val="0F2C68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000" dirty="0">
            <a:latin typeface="HSE Sans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A9C74E6E830D74E9B0FDDB4017A5417" ma:contentTypeVersion="13" ma:contentTypeDescription="Создание документа." ma:contentTypeScope="" ma:versionID="d4e423622451d608a8a05f4da7a1e1a2">
  <xsd:schema xmlns:xsd="http://www.w3.org/2001/XMLSchema" xmlns:xs="http://www.w3.org/2001/XMLSchema" xmlns:p="http://schemas.microsoft.com/office/2006/metadata/properties" xmlns:ns2="9875bd71-cde8-496c-a136-433f55d5e6d0" xmlns:ns3="e96afe77-3acb-4328-97fc-408e1bde3ecd" targetNamespace="http://schemas.microsoft.com/office/2006/metadata/properties" ma:root="true" ma:fieldsID="4831203c63c08b9f52ea6d3ee0d7a96e" ns2:_="" ns3:_="">
    <xsd:import namespace="9875bd71-cde8-496c-a136-433f55d5e6d0"/>
    <xsd:import namespace="e96afe77-3acb-4328-97fc-408e1bde3e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75bd71-cde8-496c-a136-433f55d5e6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6afe77-3acb-4328-97fc-408e1bde3e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3DAF31-D8A6-49A0-9A5D-8B2EA5B1C511}">
  <ds:schemaRefs>
    <ds:schemaRef ds:uri="9875bd71-cde8-496c-a136-433f55d5e6d0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e96afe77-3acb-4328-97fc-408e1bde3ecd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4651DD-DCCC-4759-B2F6-7F520BDCC2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75bd71-cde8-496c-a136-433f55d5e6d0"/>
    <ds:schemaRef ds:uri="e96afe77-3acb-4328-97fc-408e1bde3e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4386AA-1848-4C75-B336-1053927CB0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2308</Words>
  <Application>Microsoft Office PowerPoint</Application>
  <PresentationFormat>Широкоэкранный</PresentationFormat>
  <Paragraphs>231</Paragraphs>
  <Slides>22</Slides>
  <Notes>20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HSE Sans</vt:lpstr>
      <vt:lpstr>Times New Roman</vt:lpstr>
      <vt:lpstr>Office Theme</vt:lpstr>
      <vt:lpstr>ФОРМИРОВАНИЕ ЕДИНОГО  РЕГИОНАЛЬНОГО ПРОСТРАНСТВА ДОД:  результаты исследования инфраструктуры ДОД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Кутьков Юрий Юрьевич</dc:creator>
  <cp:lastModifiedBy>ТМ</cp:lastModifiedBy>
  <cp:revision>163</cp:revision>
  <cp:lastPrinted>2021-11-11T13:08:42Z</cp:lastPrinted>
  <dcterms:created xsi:type="dcterms:W3CDTF">2021-11-11T08:52:47Z</dcterms:created>
  <dcterms:modified xsi:type="dcterms:W3CDTF">2024-11-11T11:18:30Z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0x0101002A9C74E6E830D74E9B0FDDB4017A5417</vt:lpwstr>
  </property>
</Properties>
</file>