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78" r:id="rId4"/>
    <p:sldId id="281" r:id="rId5"/>
    <p:sldId id="280" r:id="rId6"/>
    <p:sldId id="286" r:id="rId7"/>
    <p:sldId id="287" r:id="rId8"/>
    <p:sldId id="260" r:id="rId9"/>
    <p:sldId id="261" r:id="rId10"/>
    <p:sldId id="270" r:id="rId11"/>
    <p:sldId id="273" r:id="rId12"/>
    <p:sldId id="276" r:id="rId13"/>
    <p:sldId id="266" r:id="rId14"/>
    <p:sldId id="265" r:id="rId15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3FB4AB8D-36FC-468F-9AC1-D8B575F7E061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0447CE59-EAB0-4B1C-9834-3B0F898E4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888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47CE59-EAB0-4B1C-9834-3B0F898E4B6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61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6F464AEC-C3CA-4E2F-B8C0-D7A93F242DB8}" type="slidenum">
              <a:rPr lang="ru-RU" altLang="ru-RU"/>
              <a:pPr eaLnBrk="1" hangingPunct="1"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91DAE5F3-28A4-4EAB-9575-30B630115868}" type="slidenum">
              <a:rPr lang="ru-RU"/>
              <a:pPr eaLnBrk="1" hangingPunct="1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A34EEE8A-3BA9-4601-AB40-821F701B5C2F}" type="slidenum">
              <a:rPr lang="ru-RU"/>
              <a:pPr eaLnBrk="1" hangingPunct="1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7769B9E1-6133-4569-9D6A-F1EFF1D47FD8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36ABD-ECE1-4234-9332-E89173A31364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FACDB-AEFB-4805-9786-118900E30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01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D10AF-F330-4904-8D9F-5B27F288E7DD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A5DE-C587-45A9-A594-B0406FDC5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5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6F6B-EAAF-4FEE-A028-7F6229124674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013E4-CDA7-468F-BC40-E6EDA2DB6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44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E8705-0325-4F7B-B6A3-5D7DB15E8294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3F889-8B0B-4040-B0D3-A6673FD57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4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F094A-361B-4667-80A9-84BD1F915E24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C6C9-69EA-4D8D-94B4-83BC17565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2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03DEA-37B8-435F-A4F4-BC426810400B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2E1-269F-4446-84C8-E1AE057A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6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0ADD6-F697-4B28-AB6C-C34272242457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6C5D2-BE09-4D54-A7A8-B06F5DD51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1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95A3-D012-4597-B924-BBAED0D2F8CF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4A925-7961-40D8-81F4-ED26827E1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EA101-3040-4DB8-B92E-CF97555A61EF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9EFC-B690-4213-8F60-A5B4D68DB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4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27D96-F6E7-47E0-A5B9-A8CED00A9A0C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C46C9-8A01-4E9C-883B-021B222F5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20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B18E9-744D-4B08-AA5D-79986AB3A1FF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69B28-069D-45E0-A382-6FB4F63B0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5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F7EEB8-5A04-4F81-B1E9-332F299A83F9}" type="datetimeFigureOut">
              <a:rPr lang="ru-RU"/>
              <a:pPr>
                <a:defRPr/>
              </a:pPr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E1E50A-14E1-402D-B8B6-24E4B00EC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yarlicey086@yandex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3.jpeg"/><Relationship Id="rId4" Type="http://schemas.openxmlformats.org/officeDocument/2006/relationships/hyperlink" Target="http://www.licey86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08756"/>
            <a:ext cx="7772400" cy="11017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/>
              <a:t>Непрерывное технологическое образование: интеграция общего и дополнительного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3651870"/>
            <a:ext cx="3736504" cy="864096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Умрихина Анна Александровна,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методист ГОУ ЯО «Лицей № 86»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2" name="Picture 10" descr="C:\Начало 2020-2021 учебного года\Новая эмбле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9858"/>
            <a:ext cx="13335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P21101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563638"/>
            <a:ext cx="424815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680160"/>
            <a:ext cx="38884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  <a:t>государственное</a:t>
            </a:r>
            <a:b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</a:br>
            <a: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  <a:t>общеобразовательное </a:t>
            </a:r>
            <a:b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</a:br>
            <a: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  <a:t>учреждение </a:t>
            </a:r>
            <a:b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</a:br>
            <a: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  <a:t>Ярославской области</a:t>
            </a:r>
            <a:b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</a:br>
            <a:r>
              <a:rPr lang="ru-RU" altLang="ru-RU" sz="2200" b="1" dirty="0">
                <a:solidFill>
                  <a:srgbClr val="0070C0"/>
                </a:solidFill>
                <a:latin typeface="+mn-lt"/>
                <a:cs typeface="Arial" charset="0"/>
              </a:rPr>
              <a:t>«Лицей № 86»</a:t>
            </a:r>
            <a:endParaRPr lang="ru-RU" sz="2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/>
            </a:extLst>
          </p:cNvPr>
          <p:cNvSpPr/>
          <p:nvPr/>
        </p:nvSpPr>
        <p:spPr>
          <a:xfrm>
            <a:off x="107950" y="123825"/>
            <a:ext cx="8928100" cy="4895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1267" name="组合 2"/>
          <p:cNvGrpSpPr>
            <a:grpSpLocks/>
          </p:cNvGrpSpPr>
          <p:nvPr/>
        </p:nvGrpSpPr>
        <p:grpSpPr bwMode="auto">
          <a:xfrm>
            <a:off x="395288" y="3003550"/>
            <a:ext cx="8569325" cy="1909763"/>
            <a:chOff x="1351882" y="4081062"/>
            <a:chExt cx="9540707" cy="2036659"/>
          </a:xfrm>
        </p:grpSpPr>
        <p:grpSp>
          <p:nvGrpSpPr>
            <p:cNvPr id="11292" name="Group 3"/>
            <p:cNvGrpSpPr>
              <a:grpSpLocks/>
            </p:cNvGrpSpPr>
            <p:nvPr/>
          </p:nvGrpSpPr>
          <p:grpSpPr bwMode="auto">
            <a:xfrm>
              <a:off x="1604688" y="4265735"/>
              <a:ext cx="9287901" cy="1851986"/>
              <a:chOff x="774273" y="3145321"/>
              <a:chExt cx="7823700" cy="1560029"/>
            </a:xfrm>
          </p:grpSpPr>
          <p:grpSp>
            <p:nvGrpSpPr>
              <p:cNvPr id="9" name="Group 4">
                <a:extLst>
                  <a:ext uri="{FF2B5EF4-FFF2-40B4-BE49-F238E27FC236}"/>
                </a:extLst>
              </p:cNvPr>
              <p:cNvGrpSpPr/>
              <p:nvPr/>
            </p:nvGrpSpPr>
            <p:grpSpPr>
              <a:xfrm>
                <a:off x="774273" y="4208962"/>
                <a:ext cx="1401958" cy="447873"/>
                <a:chOff x="2193925" y="3784600"/>
                <a:chExt cx="1182688" cy="377825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1" name="Oval 11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2" name="Freeform 12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03500" y="3784600"/>
                  <a:ext cx="379413" cy="377825"/>
                </a:xfrm>
                <a:custGeom>
                  <a:avLst/>
                  <a:gdLst>
                    <a:gd name="T0" fmla="*/ 50 w 101"/>
                    <a:gd name="T1" fmla="*/ 0 h 100"/>
                    <a:gd name="T2" fmla="*/ 101 w 101"/>
                    <a:gd name="T3" fmla="*/ 50 h 100"/>
                    <a:gd name="T4" fmla="*/ 50 w 101"/>
                    <a:gd name="T5" fmla="*/ 100 h 100"/>
                    <a:gd name="T6" fmla="*/ 0 w 101"/>
                    <a:gd name="T7" fmla="*/ 50 h 100"/>
                    <a:gd name="T8" fmla="*/ 50 w 101"/>
                    <a:gd name="T9" fmla="*/ 0 h 100"/>
                    <a:gd name="T10" fmla="*/ 50 w 101"/>
                    <a:gd name="T11" fmla="*/ 77 h 100"/>
                    <a:gd name="T12" fmla="*/ 78 w 101"/>
                    <a:gd name="T13" fmla="*/ 50 h 100"/>
                    <a:gd name="T14" fmla="*/ 50 w 101"/>
                    <a:gd name="T15" fmla="*/ 23 h 100"/>
                    <a:gd name="T16" fmla="*/ 23 w 101"/>
                    <a:gd name="T17" fmla="*/ 50 h 100"/>
                    <a:gd name="T18" fmla="*/ 50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3" name="Oval 13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6738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4" name="Freeform 14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01963" y="3784600"/>
                  <a:ext cx="374650" cy="377825"/>
                </a:xfrm>
                <a:custGeom>
                  <a:avLst/>
                  <a:gdLst>
                    <a:gd name="T0" fmla="*/ 50 w 100"/>
                    <a:gd name="T1" fmla="*/ 0 h 100"/>
                    <a:gd name="T2" fmla="*/ 100 w 100"/>
                    <a:gd name="T3" fmla="*/ 50 h 100"/>
                    <a:gd name="T4" fmla="*/ 50 w 100"/>
                    <a:gd name="T5" fmla="*/ 100 h 100"/>
                    <a:gd name="T6" fmla="*/ 0 w 100"/>
                    <a:gd name="T7" fmla="*/ 50 h 100"/>
                    <a:gd name="T8" fmla="*/ 50 w 100"/>
                    <a:gd name="T9" fmla="*/ 0 h 100"/>
                    <a:gd name="T10" fmla="*/ 50 w 100"/>
                    <a:gd name="T11" fmla="*/ 77 h 100"/>
                    <a:gd name="T12" fmla="*/ 77 w 100"/>
                    <a:gd name="T13" fmla="*/ 50 h 100"/>
                    <a:gd name="T14" fmla="*/ 50 w 100"/>
                    <a:gd name="T15" fmla="*/ 23 h 100"/>
                    <a:gd name="T16" fmla="*/ 23 w 100"/>
                    <a:gd name="T17" fmla="*/ 50 h 100"/>
                    <a:gd name="T18" fmla="*/ 50 w 100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5" name="Oval 15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3463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6" name="Freeform 16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93925" y="3784600"/>
                  <a:ext cx="379413" cy="377825"/>
                </a:xfrm>
                <a:custGeom>
                  <a:avLst/>
                  <a:gdLst>
                    <a:gd name="T0" fmla="*/ 51 w 101"/>
                    <a:gd name="T1" fmla="*/ 0 h 100"/>
                    <a:gd name="T2" fmla="*/ 101 w 101"/>
                    <a:gd name="T3" fmla="*/ 50 h 100"/>
                    <a:gd name="T4" fmla="*/ 51 w 101"/>
                    <a:gd name="T5" fmla="*/ 100 h 100"/>
                    <a:gd name="T6" fmla="*/ 0 w 101"/>
                    <a:gd name="T7" fmla="*/ 50 h 100"/>
                    <a:gd name="T8" fmla="*/ 51 w 101"/>
                    <a:gd name="T9" fmla="*/ 0 h 100"/>
                    <a:gd name="T10" fmla="*/ 51 w 101"/>
                    <a:gd name="T11" fmla="*/ 77 h 100"/>
                    <a:gd name="T12" fmla="*/ 78 w 101"/>
                    <a:gd name="T13" fmla="*/ 50 h 100"/>
                    <a:gd name="T14" fmla="*/ 51 w 101"/>
                    <a:gd name="T15" fmla="*/ 23 h 100"/>
                    <a:gd name="T16" fmla="*/ 24 w 101"/>
                    <a:gd name="T17" fmla="*/ 50 h 100"/>
                    <a:gd name="T18" fmla="*/ 51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</p:grpSp>
          <p:grpSp>
            <p:nvGrpSpPr>
              <p:cNvPr id="10" name="Group 6">
                <a:extLst>
                  <a:ext uri="{FF2B5EF4-FFF2-40B4-BE49-F238E27FC236}"/>
                </a:extLst>
              </p:cNvPr>
              <p:cNvGrpSpPr/>
              <p:nvPr/>
            </p:nvGrpSpPr>
            <p:grpSpPr>
              <a:xfrm>
                <a:off x="6352958" y="3145321"/>
                <a:ext cx="2245015" cy="1560029"/>
                <a:chOff x="5256213" y="2846388"/>
                <a:chExt cx="1893888" cy="1316037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1" name="Freeform 5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43663" y="3179763"/>
                  <a:ext cx="706438" cy="857250"/>
                </a:xfrm>
                <a:custGeom>
                  <a:avLst/>
                  <a:gdLst>
                    <a:gd name="T0" fmla="*/ 7 w 188"/>
                    <a:gd name="T1" fmla="*/ 165 h 227"/>
                    <a:gd name="T2" fmla="*/ 32 w 188"/>
                    <a:gd name="T3" fmla="*/ 134 h 227"/>
                    <a:gd name="T4" fmla="*/ 39 w 188"/>
                    <a:gd name="T5" fmla="*/ 125 h 227"/>
                    <a:gd name="T6" fmla="*/ 46 w 188"/>
                    <a:gd name="T7" fmla="*/ 15 h 227"/>
                    <a:gd name="T8" fmla="*/ 50 w 188"/>
                    <a:gd name="T9" fmla="*/ 0 h 227"/>
                    <a:gd name="T10" fmla="*/ 152 w 188"/>
                    <a:gd name="T11" fmla="*/ 5 h 227"/>
                    <a:gd name="T12" fmla="*/ 168 w 188"/>
                    <a:gd name="T13" fmla="*/ 11 h 227"/>
                    <a:gd name="T14" fmla="*/ 172 w 188"/>
                    <a:gd name="T15" fmla="*/ 24 h 227"/>
                    <a:gd name="T16" fmla="*/ 165 w 188"/>
                    <a:gd name="T17" fmla="*/ 25 h 227"/>
                    <a:gd name="T18" fmla="*/ 179 w 188"/>
                    <a:gd name="T19" fmla="*/ 84 h 227"/>
                    <a:gd name="T20" fmla="*/ 185 w 188"/>
                    <a:gd name="T21" fmla="*/ 88 h 227"/>
                    <a:gd name="T22" fmla="*/ 185 w 188"/>
                    <a:gd name="T23" fmla="*/ 134 h 227"/>
                    <a:gd name="T24" fmla="*/ 181 w 188"/>
                    <a:gd name="T25" fmla="*/ 154 h 227"/>
                    <a:gd name="T26" fmla="*/ 181 w 188"/>
                    <a:gd name="T27" fmla="*/ 159 h 227"/>
                    <a:gd name="T28" fmla="*/ 188 w 188"/>
                    <a:gd name="T29" fmla="*/ 165 h 227"/>
                    <a:gd name="T30" fmla="*/ 187 w 188"/>
                    <a:gd name="T31" fmla="*/ 191 h 227"/>
                    <a:gd name="T32" fmla="*/ 180 w 188"/>
                    <a:gd name="T33" fmla="*/ 202 h 227"/>
                    <a:gd name="T34" fmla="*/ 166 w 188"/>
                    <a:gd name="T35" fmla="*/ 202 h 227"/>
                    <a:gd name="T36" fmla="*/ 162 w 188"/>
                    <a:gd name="T37" fmla="*/ 202 h 227"/>
                    <a:gd name="T38" fmla="*/ 163 w 188"/>
                    <a:gd name="T39" fmla="*/ 221 h 227"/>
                    <a:gd name="T40" fmla="*/ 163 w 188"/>
                    <a:gd name="T41" fmla="*/ 221 h 227"/>
                    <a:gd name="T42" fmla="*/ 161 w 188"/>
                    <a:gd name="T43" fmla="*/ 225 h 227"/>
                    <a:gd name="T44" fmla="*/ 155 w 188"/>
                    <a:gd name="T45" fmla="*/ 227 h 227"/>
                    <a:gd name="T46" fmla="*/ 155 w 188"/>
                    <a:gd name="T47" fmla="*/ 227 h 227"/>
                    <a:gd name="T48" fmla="*/ 131 w 188"/>
                    <a:gd name="T49" fmla="*/ 227 h 227"/>
                    <a:gd name="T50" fmla="*/ 131 w 188"/>
                    <a:gd name="T51" fmla="*/ 227 h 227"/>
                    <a:gd name="T52" fmla="*/ 130 w 188"/>
                    <a:gd name="T53" fmla="*/ 227 h 227"/>
                    <a:gd name="T54" fmla="*/ 128 w 188"/>
                    <a:gd name="T55" fmla="*/ 225 h 227"/>
                    <a:gd name="T56" fmla="*/ 127 w 188"/>
                    <a:gd name="T57" fmla="*/ 220 h 227"/>
                    <a:gd name="T58" fmla="*/ 127 w 188"/>
                    <a:gd name="T59" fmla="*/ 219 h 227"/>
                    <a:gd name="T60" fmla="*/ 127 w 188"/>
                    <a:gd name="T61" fmla="*/ 202 h 227"/>
                    <a:gd name="T62" fmla="*/ 117 w 188"/>
                    <a:gd name="T63" fmla="*/ 202 h 227"/>
                    <a:gd name="T64" fmla="*/ 110 w 188"/>
                    <a:gd name="T65" fmla="*/ 172 h 227"/>
                    <a:gd name="T66" fmla="*/ 85 w 188"/>
                    <a:gd name="T67" fmla="*/ 146 h 227"/>
                    <a:gd name="T68" fmla="*/ 43 w 188"/>
                    <a:gd name="T69" fmla="*/ 144 h 227"/>
                    <a:gd name="T70" fmla="*/ 16 w 188"/>
                    <a:gd name="T71" fmla="*/ 170 h 227"/>
                    <a:gd name="T72" fmla="*/ 6 w 188"/>
                    <a:gd name="T73" fmla="*/ 215 h 227"/>
                    <a:gd name="T74" fmla="*/ 0 w 188"/>
                    <a:gd name="T75" fmla="*/ 215 h 227"/>
                    <a:gd name="T76" fmla="*/ 7 w 188"/>
                    <a:gd name="T77" fmla="*/ 165 h 227"/>
                    <a:gd name="T78" fmla="*/ 147 w 188"/>
                    <a:gd name="T79" fmla="*/ 15 h 227"/>
                    <a:gd name="T80" fmla="*/ 133 w 188"/>
                    <a:gd name="T81" fmla="*/ 14 h 227"/>
                    <a:gd name="T82" fmla="*/ 135 w 188"/>
                    <a:gd name="T83" fmla="*/ 112 h 227"/>
                    <a:gd name="T84" fmla="*/ 161 w 188"/>
                    <a:gd name="T85" fmla="*/ 112 h 227"/>
                    <a:gd name="T86" fmla="*/ 161 w 188"/>
                    <a:gd name="T87" fmla="*/ 80 h 227"/>
                    <a:gd name="T88" fmla="*/ 147 w 188"/>
                    <a:gd name="T89" fmla="*/ 15 h 227"/>
                    <a:gd name="T90" fmla="*/ 132 w 188"/>
                    <a:gd name="T91" fmla="*/ 219 h 227"/>
                    <a:gd name="T92" fmla="*/ 132 w 188"/>
                    <a:gd name="T93" fmla="*/ 220 h 227"/>
                    <a:gd name="T94" fmla="*/ 132 w 188"/>
                    <a:gd name="T95" fmla="*/ 222 h 227"/>
                    <a:gd name="T96" fmla="*/ 141 w 188"/>
                    <a:gd name="T97" fmla="*/ 222 h 227"/>
                    <a:gd name="T98" fmla="*/ 155 w 188"/>
                    <a:gd name="T99" fmla="*/ 222 h 227"/>
                    <a:gd name="T100" fmla="*/ 157 w 188"/>
                    <a:gd name="T101" fmla="*/ 222 h 227"/>
                    <a:gd name="T102" fmla="*/ 158 w 188"/>
                    <a:gd name="T103" fmla="*/ 221 h 227"/>
                    <a:gd name="T104" fmla="*/ 158 w 188"/>
                    <a:gd name="T105" fmla="*/ 221 h 227"/>
                    <a:gd name="T106" fmla="*/ 157 w 188"/>
                    <a:gd name="T107" fmla="*/ 202 h 227"/>
                    <a:gd name="T108" fmla="*/ 132 w 188"/>
                    <a:gd name="T109" fmla="*/ 202 h 227"/>
                    <a:gd name="T110" fmla="*/ 132 w 188"/>
                    <a:gd name="T111" fmla="*/ 219 h 227"/>
                    <a:gd name="T112" fmla="*/ 131 w 188"/>
                    <a:gd name="T113" fmla="*/ 81 h 227"/>
                    <a:gd name="T114" fmla="*/ 129 w 188"/>
                    <a:gd name="T115" fmla="*/ 15 h 227"/>
                    <a:gd name="T116" fmla="*/ 79 w 188"/>
                    <a:gd name="T117" fmla="*/ 13 h 227"/>
                    <a:gd name="T118" fmla="*/ 78 w 188"/>
                    <a:gd name="T119" fmla="*/ 65 h 227"/>
                    <a:gd name="T120" fmla="*/ 131 w 188"/>
                    <a:gd name="T121" fmla="*/ 81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2" name="Freeform 6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88113" y="3784600"/>
                  <a:ext cx="376238" cy="377825"/>
                </a:xfrm>
                <a:custGeom>
                  <a:avLst/>
                  <a:gdLst>
                    <a:gd name="T0" fmla="*/ 50 w 100"/>
                    <a:gd name="T1" fmla="*/ 0 h 100"/>
                    <a:gd name="T2" fmla="*/ 100 w 100"/>
                    <a:gd name="T3" fmla="*/ 50 h 100"/>
                    <a:gd name="T4" fmla="*/ 50 w 100"/>
                    <a:gd name="T5" fmla="*/ 100 h 100"/>
                    <a:gd name="T6" fmla="*/ 0 w 100"/>
                    <a:gd name="T7" fmla="*/ 50 h 100"/>
                    <a:gd name="T8" fmla="*/ 50 w 100"/>
                    <a:gd name="T9" fmla="*/ 0 h 100"/>
                    <a:gd name="T10" fmla="*/ 50 w 100"/>
                    <a:gd name="T11" fmla="*/ 77 h 100"/>
                    <a:gd name="T12" fmla="*/ 77 w 100"/>
                    <a:gd name="T13" fmla="*/ 50 h 100"/>
                    <a:gd name="T14" fmla="*/ 50 w 100"/>
                    <a:gd name="T15" fmla="*/ 23 h 100"/>
                    <a:gd name="T16" fmla="*/ 23 w 100"/>
                    <a:gd name="T17" fmla="*/ 50 h 100"/>
                    <a:gd name="T18" fmla="*/ 50 w 100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3" name="Oval 7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92888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4" name="Oval 8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99088" y="3894138"/>
                  <a:ext cx="160338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5" name="Freeform 9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7000" y="3152775"/>
                  <a:ext cx="123825" cy="615950"/>
                </a:xfrm>
                <a:custGeom>
                  <a:avLst/>
                  <a:gdLst>
                    <a:gd name="T0" fmla="*/ 2 w 33"/>
                    <a:gd name="T1" fmla="*/ 35 h 163"/>
                    <a:gd name="T2" fmla="*/ 4 w 33"/>
                    <a:gd name="T3" fmla="*/ 36 h 163"/>
                    <a:gd name="T4" fmla="*/ 5 w 33"/>
                    <a:gd name="T5" fmla="*/ 8 h 163"/>
                    <a:gd name="T6" fmla="*/ 15 w 33"/>
                    <a:gd name="T7" fmla="*/ 7 h 163"/>
                    <a:gd name="T8" fmla="*/ 16 w 33"/>
                    <a:gd name="T9" fmla="*/ 36 h 163"/>
                    <a:gd name="T10" fmla="*/ 19 w 33"/>
                    <a:gd name="T11" fmla="*/ 37 h 163"/>
                    <a:gd name="T12" fmla="*/ 33 w 33"/>
                    <a:gd name="T13" fmla="*/ 38 h 163"/>
                    <a:gd name="T14" fmla="*/ 27 w 33"/>
                    <a:gd name="T15" fmla="*/ 133 h 163"/>
                    <a:gd name="T16" fmla="*/ 10 w 33"/>
                    <a:gd name="T17" fmla="*/ 150 h 163"/>
                    <a:gd name="T18" fmla="*/ 0 w 33"/>
                    <a:gd name="T19" fmla="*/ 163 h 163"/>
                    <a:gd name="T20" fmla="*/ 2 w 33"/>
                    <a:gd name="T21" fmla="*/ 35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6" name="Freeform 10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89550" y="3784600"/>
                  <a:ext cx="379413" cy="377825"/>
                </a:xfrm>
                <a:custGeom>
                  <a:avLst/>
                  <a:gdLst>
                    <a:gd name="T0" fmla="*/ 51 w 101"/>
                    <a:gd name="T1" fmla="*/ 0 h 100"/>
                    <a:gd name="T2" fmla="*/ 101 w 101"/>
                    <a:gd name="T3" fmla="*/ 50 h 100"/>
                    <a:gd name="T4" fmla="*/ 51 w 101"/>
                    <a:gd name="T5" fmla="*/ 100 h 100"/>
                    <a:gd name="T6" fmla="*/ 0 w 101"/>
                    <a:gd name="T7" fmla="*/ 50 h 100"/>
                    <a:gd name="T8" fmla="*/ 51 w 101"/>
                    <a:gd name="T9" fmla="*/ 0 h 100"/>
                    <a:gd name="T10" fmla="*/ 51 w 101"/>
                    <a:gd name="T11" fmla="*/ 77 h 100"/>
                    <a:gd name="T12" fmla="*/ 78 w 101"/>
                    <a:gd name="T13" fmla="*/ 50 h 100"/>
                    <a:gd name="T14" fmla="*/ 51 w 101"/>
                    <a:gd name="T15" fmla="*/ 23 h 100"/>
                    <a:gd name="T16" fmla="*/ 23 w 101"/>
                    <a:gd name="T17" fmla="*/ 50 h 100"/>
                    <a:gd name="T18" fmla="*/ 51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7" name="Oval 18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0725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8" name="Freeform 19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95950" y="3784600"/>
                  <a:ext cx="379413" cy="377825"/>
                </a:xfrm>
                <a:custGeom>
                  <a:avLst/>
                  <a:gdLst>
                    <a:gd name="T0" fmla="*/ 50 w 101"/>
                    <a:gd name="T1" fmla="*/ 0 h 100"/>
                    <a:gd name="T2" fmla="*/ 101 w 101"/>
                    <a:gd name="T3" fmla="*/ 50 h 100"/>
                    <a:gd name="T4" fmla="*/ 50 w 101"/>
                    <a:gd name="T5" fmla="*/ 100 h 100"/>
                    <a:gd name="T6" fmla="*/ 0 w 101"/>
                    <a:gd name="T7" fmla="*/ 50 h 100"/>
                    <a:gd name="T8" fmla="*/ 50 w 101"/>
                    <a:gd name="T9" fmla="*/ 0 h 100"/>
                    <a:gd name="T10" fmla="*/ 50 w 101"/>
                    <a:gd name="T11" fmla="*/ 77 h 100"/>
                    <a:gd name="T12" fmla="*/ 78 w 101"/>
                    <a:gd name="T13" fmla="*/ 50 h 100"/>
                    <a:gd name="T14" fmla="*/ 50 w 101"/>
                    <a:gd name="T15" fmla="*/ 23 h 100"/>
                    <a:gd name="T16" fmla="*/ 23 w 101"/>
                    <a:gd name="T17" fmla="*/ 50 h 100"/>
                    <a:gd name="T18" fmla="*/ 50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9" name="Freeform 20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6213" y="3757613"/>
                  <a:ext cx="1176338" cy="234950"/>
                </a:xfrm>
                <a:custGeom>
                  <a:avLst/>
                  <a:gdLst>
                    <a:gd name="T0" fmla="*/ 8 w 313"/>
                    <a:gd name="T1" fmla="*/ 0 h 62"/>
                    <a:gd name="T2" fmla="*/ 304 w 313"/>
                    <a:gd name="T3" fmla="*/ 0 h 62"/>
                    <a:gd name="T4" fmla="*/ 313 w 313"/>
                    <a:gd name="T5" fmla="*/ 9 h 62"/>
                    <a:gd name="T6" fmla="*/ 313 w 313"/>
                    <a:gd name="T7" fmla="*/ 54 h 62"/>
                    <a:gd name="T8" fmla="*/ 304 w 313"/>
                    <a:gd name="T9" fmla="*/ 62 h 62"/>
                    <a:gd name="T10" fmla="*/ 223 w 313"/>
                    <a:gd name="T11" fmla="*/ 62 h 62"/>
                    <a:gd name="T12" fmla="*/ 224 w 313"/>
                    <a:gd name="T13" fmla="*/ 58 h 62"/>
                    <a:gd name="T14" fmla="*/ 167 w 313"/>
                    <a:gd name="T15" fmla="*/ 2 h 62"/>
                    <a:gd name="T16" fmla="*/ 113 w 313"/>
                    <a:gd name="T17" fmla="*/ 43 h 62"/>
                    <a:gd name="T18" fmla="*/ 59 w 313"/>
                    <a:gd name="T19" fmla="*/ 2 h 62"/>
                    <a:gd name="T20" fmla="*/ 3 w 313"/>
                    <a:gd name="T21" fmla="*/ 58 h 62"/>
                    <a:gd name="T22" fmla="*/ 3 w 313"/>
                    <a:gd name="T23" fmla="*/ 60 h 62"/>
                    <a:gd name="T24" fmla="*/ 0 w 313"/>
                    <a:gd name="T25" fmla="*/ 54 h 62"/>
                    <a:gd name="T26" fmla="*/ 0 w 313"/>
                    <a:gd name="T27" fmla="*/ 9 h 62"/>
                    <a:gd name="T28" fmla="*/ 8 w 313"/>
                    <a:gd name="T2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0" name="Freeform 21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2846388"/>
                  <a:ext cx="290513" cy="333375"/>
                </a:xfrm>
                <a:custGeom>
                  <a:avLst/>
                  <a:gdLst>
                    <a:gd name="T0" fmla="*/ 77 w 77"/>
                    <a:gd name="T1" fmla="*/ 88 h 88"/>
                    <a:gd name="T2" fmla="*/ 34 w 77"/>
                    <a:gd name="T3" fmla="*/ 23 h 88"/>
                    <a:gd name="T4" fmla="*/ 0 w 77"/>
                    <a:gd name="T5" fmla="*/ 0 h 88"/>
                    <a:gd name="T6" fmla="*/ 12 w 77"/>
                    <a:gd name="T7" fmla="*/ 85 h 88"/>
                    <a:gd name="T8" fmla="*/ 77 w 77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</p:grpSp>
        </p:grpSp>
        <p:grpSp>
          <p:nvGrpSpPr>
            <p:cNvPr id="11293" name="组合 4"/>
            <p:cNvGrpSpPr>
              <a:grpSpLocks/>
            </p:cNvGrpSpPr>
            <p:nvPr/>
          </p:nvGrpSpPr>
          <p:grpSpPr bwMode="auto">
            <a:xfrm>
              <a:off x="1351882" y="4081062"/>
              <a:ext cx="8420739" cy="1411187"/>
              <a:chOff x="1351882" y="4081062"/>
              <a:chExt cx="8420739" cy="1411187"/>
            </a:xfrm>
          </p:grpSpPr>
          <p:sp>
            <p:nvSpPr>
              <p:cNvPr id="5" name="Rectangle 28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1351882" y="4081062"/>
                <a:ext cx="2304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Rectangle 29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3726795" y="4081062"/>
                <a:ext cx="1800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Rectangle 30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5597708" y="4081062"/>
                <a:ext cx="1800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Rectangle 31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7468621" y="4081062"/>
                <a:ext cx="2304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27" name="肘形连接符 28">
            <a:extLst>
              <a:ext uri="{FF2B5EF4-FFF2-40B4-BE49-F238E27FC236}"/>
            </a:extLst>
          </p:cNvPr>
          <p:cNvCxnSpPr>
            <a:cxnSpLocks/>
            <a:stCxn id="0" idx="0"/>
            <a:endCxn id="0" idx="2"/>
          </p:cNvCxnSpPr>
          <p:nvPr/>
        </p:nvCxnSpPr>
        <p:spPr>
          <a:xfrm rot="16200000" flipV="1">
            <a:off x="990600" y="2563813"/>
            <a:ext cx="587375" cy="292100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连接符 29">
            <a:extLst>
              <a:ext uri="{FF2B5EF4-FFF2-40B4-BE49-F238E27FC236}"/>
            </a:extLst>
          </p:cNvPr>
          <p:cNvCxnSpPr>
            <a:cxnSpLocks/>
            <a:endCxn id="0" idx="2"/>
          </p:cNvCxnSpPr>
          <p:nvPr/>
        </p:nvCxnSpPr>
        <p:spPr>
          <a:xfrm rot="16200000" flipV="1">
            <a:off x="3001168" y="2697957"/>
            <a:ext cx="620713" cy="50800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30">
            <a:extLst>
              <a:ext uri="{FF2B5EF4-FFF2-40B4-BE49-F238E27FC236}"/>
            </a:extLst>
          </p:cNvPr>
          <p:cNvCxnSpPr>
            <a:cxnSpLocks/>
            <a:stCxn id="0" idx="0"/>
            <a:endCxn id="0" idx="2"/>
          </p:cNvCxnSpPr>
          <p:nvPr/>
        </p:nvCxnSpPr>
        <p:spPr>
          <a:xfrm rot="5400000" flipH="1" flipV="1">
            <a:off x="7140575" y="2201863"/>
            <a:ext cx="585787" cy="101758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35">
            <a:extLst>
              <a:ext uri="{FF2B5EF4-FFF2-40B4-BE49-F238E27FC236}"/>
            </a:extLst>
          </p:cNvPr>
          <p:cNvCxnSpPr>
            <a:cxnSpLocks/>
            <a:endCxn id="0" idx="2"/>
          </p:cNvCxnSpPr>
          <p:nvPr/>
        </p:nvCxnSpPr>
        <p:spPr>
          <a:xfrm rot="5400000" flipH="1" flipV="1">
            <a:off x="4959350" y="2438400"/>
            <a:ext cx="657225" cy="625475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6">
            <a:extLst>
              <a:ext uri="{FF2B5EF4-FFF2-40B4-BE49-F238E27FC236}"/>
            </a:extLst>
          </p:cNvPr>
          <p:cNvSpPr/>
          <p:nvPr/>
        </p:nvSpPr>
        <p:spPr>
          <a:xfrm>
            <a:off x="6930201" y="280483"/>
            <a:ext cx="2022866" cy="2137959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2" name="圆角矩形 37">
            <a:extLst>
              <a:ext uri="{FF2B5EF4-FFF2-40B4-BE49-F238E27FC236}"/>
            </a:extLst>
          </p:cNvPr>
          <p:cNvSpPr/>
          <p:nvPr/>
        </p:nvSpPr>
        <p:spPr>
          <a:xfrm>
            <a:off x="4405852" y="289300"/>
            <a:ext cx="2388618" cy="2132980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3" name="圆角矩形 38">
            <a:extLst>
              <a:ext uri="{FF2B5EF4-FFF2-40B4-BE49-F238E27FC236}"/>
            </a:extLst>
          </p:cNvPr>
          <p:cNvSpPr/>
          <p:nvPr/>
        </p:nvSpPr>
        <p:spPr>
          <a:xfrm>
            <a:off x="2427193" y="280483"/>
            <a:ext cx="1718027" cy="2132980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4" name="圆角矩形 39">
            <a:extLst>
              <a:ext uri="{FF2B5EF4-FFF2-40B4-BE49-F238E27FC236}"/>
            </a:extLst>
          </p:cNvPr>
          <p:cNvSpPr/>
          <p:nvPr/>
        </p:nvSpPr>
        <p:spPr>
          <a:xfrm>
            <a:off x="126243" y="283846"/>
            <a:ext cx="2022866" cy="2132980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5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206375" y="268288"/>
            <a:ext cx="1862138" cy="2030412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5 класс</a:t>
            </a:r>
            <a:endParaRPr lang="en-US" altLang="zh-CN" dirty="0">
              <a:solidFill>
                <a:srgbClr val="18478F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Внедрение обновлённого ФГОС. Вариативная и </a:t>
            </a:r>
            <a:r>
              <a:rPr lang="ru-RU" altLang="zh-CN" dirty="0" err="1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инвариативные</a:t>
            </a: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 части.</a:t>
            </a:r>
          </a:p>
        </p:txBody>
      </p:sp>
      <p:sp>
        <p:nvSpPr>
          <p:cNvPr id="36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2466975" y="282575"/>
            <a:ext cx="1677988" cy="1476375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6-7 класс</a:t>
            </a:r>
            <a:endParaRPr lang="en-US" altLang="zh-CN" dirty="0">
              <a:solidFill>
                <a:srgbClr val="18478F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Изучение технологий на базовом уровне</a:t>
            </a:r>
          </a:p>
        </p:txBody>
      </p:sp>
      <p:sp>
        <p:nvSpPr>
          <p:cNvPr id="37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4478338" y="319088"/>
            <a:ext cx="2286000" cy="1754187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8-9 класс</a:t>
            </a:r>
            <a:endParaRPr lang="en-US" altLang="zh-CN" dirty="0">
              <a:solidFill>
                <a:srgbClr val="18478F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Изучение технологий на углубленном уровне. Интеграция предмета Черчение в предмет Технология</a:t>
            </a:r>
          </a:p>
        </p:txBody>
      </p:sp>
      <p:sp>
        <p:nvSpPr>
          <p:cNvPr id="38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7005638" y="300038"/>
            <a:ext cx="1931987" cy="2032000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10-11 класс</a:t>
            </a:r>
            <a:endParaRPr lang="en-US" altLang="zh-CN" dirty="0">
              <a:solidFill>
                <a:srgbClr val="18478F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Техническое черчение и 3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 моделирование для технологического профиля</a:t>
            </a:r>
          </a:p>
        </p:txBody>
      </p:sp>
      <p:sp>
        <p:nvSpPr>
          <p:cNvPr id="45" name="Прямоугольник 44">
            <a:extLst>
              <a:ext uri="{FF2B5EF4-FFF2-40B4-BE49-F238E27FC236}"/>
            </a:extLst>
          </p:cNvPr>
          <p:cNvSpPr/>
          <p:nvPr/>
        </p:nvSpPr>
        <p:spPr>
          <a:xfrm>
            <a:off x="1137676" y="3203799"/>
            <a:ext cx="5357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5</a:t>
            </a:r>
          </a:p>
        </p:txBody>
      </p:sp>
      <p:sp>
        <p:nvSpPr>
          <p:cNvPr id="48" name="Прямоугольник 47">
            <a:extLst>
              <a:ext uri="{FF2B5EF4-FFF2-40B4-BE49-F238E27FC236}"/>
            </a:extLst>
          </p:cNvPr>
          <p:cNvSpPr/>
          <p:nvPr/>
        </p:nvSpPr>
        <p:spPr>
          <a:xfrm>
            <a:off x="2818821" y="3203799"/>
            <a:ext cx="10983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6-7</a:t>
            </a:r>
          </a:p>
        </p:txBody>
      </p:sp>
      <p:sp>
        <p:nvSpPr>
          <p:cNvPr id="49" name="Прямоугольник 48">
            <a:extLst>
              <a:ext uri="{FF2B5EF4-FFF2-40B4-BE49-F238E27FC236}"/>
            </a:extLst>
          </p:cNvPr>
          <p:cNvSpPr/>
          <p:nvPr/>
        </p:nvSpPr>
        <p:spPr>
          <a:xfrm>
            <a:off x="4467061" y="3176974"/>
            <a:ext cx="10983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8-9</a:t>
            </a:r>
          </a:p>
        </p:txBody>
      </p:sp>
      <p:sp>
        <p:nvSpPr>
          <p:cNvPr id="50" name="Прямоугольник 49">
            <a:extLst>
              <a:ext uri="{FF2B5EF4-FFF2-40B4-BE49-F238E27FC236}"/>
            </a:extLst>
          </p:cNvPr>
          <p:cNvSpPr/>
          <p:nvPr/>
        </p:nvSpPr>
        <p:spPr>
          <a:xfrm>
            <a:off x="6017620" y="3176974"/>
            <a:ext cx="18004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10-11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>
            <a:extLst>
              <a:ext uri="{FF2B5EF4-FFF2-40B4-BE49-F238E27FC236}"/>
            </a:extLst>
          </p:cNvPr>
          <p:cNvSpPr/>
          <p:nvPr/>
        </p:nvSpPr>
        <p:spPr>
          <a:xfrm>
            <a:off x="107950" y="123825"/>
            <a:ext cx="8928100" cy="4895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0" name="直接连接符 35">
            <a:extLst>
              <a:ext uri="{FF2B5EF4-FFF2-40B4-BE49-F238E27FC236}"/>
            </a:extLst>
          </p:cNvPr>
          <p:cNvCxnSpPr>
            <a:cxnSpLocks/>
            <a:endCxn id="0" idx="2"/>
          </p:cNvCxnSpPr>
          <p:nvPr/>
        </p:nvCxnSpPr>
        <p:spPr>
          <a:xfrm flipV="1">
            <a:off x="4995863" y="2387600"/>
            <a:ext cx="1362075" cy="657225"/>
          </a:xfrm>
          <a:prstGeom prst="curvedConnector2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30">
            <a:extLst>
              <a:ext uri="{FF2B5EF4-FFF2-40B4-BE49-F238E27FC236}"/>
            </a:extLst>
          </p:cNvPr>
          <p:cNvCxnSpPr>
            <a:cxnSpLocks/>
            <a:endCxn id="0" idx="2"/>
          </p:cNvCxnSpPr>
          <p:nvPr/>
        </p:nvCxnSpPr>
        <p:spPr>
          <a:xfrm rot="16200000" flipV="1">
            <a:off x="6318250" y="2427288"/>
            <a:ext cx="646113" cy="56673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连接符 29">
            <a:extLst>
              <a:ext uri="{FF2B5EF4-FFF2-40B4-BE49-F238E27FC236}"/>
            </a:extLst>
          </p:cNvPr>
          <p:cNvCxnSpPr>
            <a:cxnSpLocks/>
            <a:endCxn id="0" idx="2"/>
          </p:cNvCxnSpPr>
          <p:nvPr/>
        </p:nvCxnSpPr>
        <p:spPr>
          <a:xfrm rot="10800000">
            <a:off x="2133600" y="2416175"/>
            <a:ext cx="1203325" cy="617538"/>
          </a:xfrm>
          <a:prstGeom prst="curvedConnector2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94" name="组合 2"/>
          <p:cNvGrpSpPr>
            <a:grpSpLocks/>
          </p:cNvGrpSpPr>
          <p:nvPr/>
        </p:nvGrpSpPr>
        <p:grpSpPr bwMode="auto">
          <a:xfrm>
            <a:off x="395288" y="3003550"/>
            <a:ext cx="8569325" cy="1909763"/>
            <a:chOff x="1351882" y="4081062"/>
            <a:chExt cx="9540707" cy="2036659"/>
          </a:xfrm>
        </p:grpSpPr>
        <p:grpSp>
          <p:nvGrpSpPr>
            <p:cNvPr id="12308" name="Group 3"/>
            <p:cNvGrpSpPr>
              <a:grpSpLocks/>
            </p:cNvGrpSpPr>
            <p:nvPr/>
          </p:nvGrpSpPr>
          <p:grpSpPr bwMode="auto">
            <a:xfrm>
              <a:off x="1604688" y="4265735"/>
              <a:ext cx="9287901" cy="1851986"/>
              <a:chOff x="774273" y="3145321"/>
              <a:chExt cx="7823700" cy="1560029"/>
            </a:xfrm>
          </p:grpSpPr>
          <p:grpSp>
            <p:nvGrpSpPr>
              <p:cNvPr id="9" name="Group 4">
                <a:extLst>
                  <a:ext uri="{FF2B5EF4-FFF2-40B4-BE49-F238E27FC236}"/>
                </a:extLst>
              </p:cNvPr>
              <p:cNvGrpSpPr/>
              <p:nvPr/>
            </p:nvGrpSpPr>
            <p:grpSpPr>
              <a:xfrm>
                <a:off x="774273" y="4208962"/>
                <a:ext cx="1401958" cy="447873"/>
                <a:chOff x="2193925" y="3784600"/>
                <a:chExt cx="1182688" cy="377825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21" name="Oval 11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2" name="Freeform 12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03500" y="3784600"/>
                  <a:ext cx="379413" cy="377825"/>
                </a:xfrm>
                <a:custGeom>
                  <a:avLst/>
                  <a:gdLst>
                    <a:gd name="T0" fmla="*/ 50 w 101"/>
                    <a:gd name="T1" fmla="*/ 0 h 100"/>
                    <a:gd name="T2" fmla="*/ 101 w 101"/>
                    <a:gd name="T3" fmla="*/ 50 h 100"/>
                    <a:gd name="T4" fmla="*/ 50 w 101"/>
                    <a:gd name="T5" fmla="*/ 100 h 100"/>
                    <a:gd name="T6" fmla="*/ 0 w 101"/>
                    <a:gd name="T7" fmla="*/ 50 h 100"/>
                    <a:gd name="T8" fmla="*/ 50 w 101"/>
                    <a:gd name="T9" fmla="*/ 0 h 100"/>
                    <a:gd name="T10" fmla="*/ 50 w 101"/>
                    <a:gd name="T11" fmla="*/ 77 h 100"/>
                    <a:gd name="T12" fmla="*/ 78 w 101"/>
                    <a:gd name="T13" fmla="*/ 50 h 100"/>
                    <a:gd name="T14" fmla="*/ 50 w 101"/>
                    <a:gd name="T15" fmla="*/ 23 h 100"/>
                    <a:gd name="T16" fmla="*/ 23 w 101"/>
                    <a:gd name="T17" fmla="*/ 50 h 100"/>
                    <a:gd name="T18" fmla="*/ 50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3" name="Oval 13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6738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4" name="Freeform 14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01963" y="3784600"/>
                  <a:ext cx="374650" cy="377825"/>
                </a:xfrm>
                <a:custGeom>
                  <a:avLst/>
                  <a:gdLst>
                    <a:gd name="T0" fmla="*/ 50 w 100"/>
                    <a:gd name="T1" fmla="*/ 0 h 100"/>
                    <a:gd name="T2" fmla="*/ 100 w 100"/>
                    <a:gd name="T3" fmla="*/ 50 h 100"/>
                    <a:gd name="T4" fmla="*/ 50 w 100"/>
                    <a:gd name="T5" fmla="*/ 100 h 100"/>
                    <a:gd name="T6" fmla="*/ 0 w 100"/>
                    <a:gd name="T7" fmla="*/ 50 h 100"/>
                    <a:gd name="T8" fmla="*/ 50 w 100"/>
                    <a:gd name="T9" fmla="*/ 0 h 100"/>
                    <a:gd name="T10" fmla="*/ 50 w 100"/>
                    <a:gd name="T11" fmla="*/ 77 h 100"/>
                    <a:gd name="T12" fmla="*/ 77 w 100"/>
                    <a:gd name="T13" fmla="*/ 50 h 100"/>
                    <a:gd name="T14" fmla="*/ 50 w 100"/>
                    <a:gd name="T15" fmla="*/ 23 h 100"/>
                    <a:gd name="T16" fmla="*/ 23 w 100"/>
                    <a:gd name="T17" fmla="*/ 50 h 100"/>
                    <a:gd name="T18" fmla="*/ 50 w 100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5" name="Oval 15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3463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6" name="Freeform 16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93925" y="3784600"/>
                  <a:ext cx="379413" cy="377825"/>
                </a:xfrm>
                <a:custGeom>
                  <a:avLst/>
                  <a:gdLst>
                    <a:gd name="T0" fmla="*/ 51 w 101"/>
                    <a:gd name="T1" fmla="*/ 0 h 100"/>
                    <a:gd name="T2" fmla="*/ 101 w 101"/>
                    <a:gd name="T3" fmla="*/ 50 h 100"/>
                    <a:gd name="T4" fmla="*/ 51 w 101"/>
                    <a:gd name="T5" fmla="*/ 100 h 100"/>
                    <a:gd name="T6" fmla="*/ 0 w 101"/>
                    <a:gd name="T7" fmla="*/ 50 h 100"/>
                    <a:gd name="T8" fmla="*/ 51 w 101"/>
                    <a:gd name="T9" fmla="*/ 0 h 100"/>
                    <a:gd name="T10" fmla="*/ 51 w 101"/>
                    <a:gd name="T11" fmla="*/ 77 h 100"/>
                    <a:gd name="T12" fmla="*/ 78 w 101"/>
                    <a:gd name="T13" fmla="*/ 50 h 100"/>
                    <a:gd name="T14" fmla="*/ 51 w 101"/>
                    <a:gd name="T15" fmla="*/ 23 h 100"/>
                    <a:gd name="T16" fmla="*/ 24 w 101"/>
                    <a:gd name="T17" fmla="*/ 50 h 100"/>
                    <a:gd name="T18" fmla="*/ 51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</p:grpSp>
          <p:grpSp>
            <p:nvGrpSpPr>
              <p:cNvPr id="10" name="Group 6">
                <a:extLst>
                  <a:ext uri="{FF2B5EF4-FFF2-40B4-BE49-F238E27FC236}"/>
                </a:extLst>
              </p:cNvPr>
              <p:cNvGrpSpPr/>
              <p:nvPr/>
            </p:nvGrpSpPr>
            <p:grpSpPr>
              <a:xfrm>
                <a:off x="6352958" y="3145321"/>
                <a:ext cx="2245015" cy="1560029"/>
                <a:chOff x="5256213" y="2846388"/>
                <a:chExt cx="1893888" cy="1316037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1" name="Freeform 5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43663" y="3179763"/>
                  <a:ext cx="706438" cy="857250"/>
                </a:xfrm>
                <a:custGeom>
                  <a:avLst/>
                  <a:gdLst>
                    <a:gd name="T0" fmla="*/ 7 w 188"/>
                    <a:gd name="T1" fmla="*/ 165 h 227"/>
                    <a:gd name="T2" fmla="*/ 32 w 188"/>
                    <a:gd name="T3" fmla="*/ 134 h 227"/>
                    <a:gd name="T4" fmla="*/ 39 w 188"/>
                    <a:gd name="T5" fmla="*/ 125 h 227"/>
                    <a:gd name="T6" fmla="*/ 46 w 188"/>
                    <a:gd name="T7" fmla="*/ 15 h 227"/>
                    <a:gd name="T8" fmla="*/ 50 w 188"/>
                    <a:gd name="T9" fmla="*/ 0 h 227"/>
                    <a:gd name="T10" fmla="*/ 152 w 188"/>
                    <a:gd name="T11" fmla="*/ 5 h 227"/>
                    <a:gd name="T12" fmla="*/ 168 w 188"/>
                    <a:gd name="T13" fmla="*/ 11 h 227"/>
                    <a:gd name="T14" fmla="*/ 172 w 188"/>
                    <a:gd name="T15" fmla="*/ 24 h 227"/>
                    <a:gd name="T16" fmla="*/ 165 w 188"/>
                    <a:gd name="T17" fmla="*/ 25 h 227"/>
                    <a:gd name="T18" fmla="*/ 179 w 188"/>
                    <a:gd name="T19" fmla="*/ 84 h 227"/>
                    <a:gd name="T20" fmla="*/ 185 w 188"/>
                    <a:gd name="T21" fmla="*/ 88 h 227"/>
                    <a:gd name="T22" fmla="*/ 185 w 188"/>
                    <a:gd name="T23" fmla="*/ 134 h 227"/>
                    <a:gd name="T24" fmla="*/ 181 w 188"/>
                    <a:gd name="T25" fmla="*/ 154 h 227"/>
                    <a:gd name="T26" fmla="*/ 181 w 188"/>
                    <a:gd name="T27" fmla="*/ 159 h 227"/>
                    <a:gd name="T28" fmla="*/ 188 w 188"/>
                    <a:gd name="T29" fmla="*/ 165 h 227"/>
                    <a:gd name="T30" fmla="*/ 187 w 188"/>
                    <a:gd name="T31" fmla="*/ 191 h 227"/>
                    <a:gd name="T32" fmla="*/ 180 w 188"/>
                    <a:gd name="T33" fmla="*/ 202 h 227"/>
                    <a:gd name="T34" fmla="*/ 166 w 188"/>
                    <a:gd name="T35" fmla="*/ 202 h 227"/>
                    <a:gd name="T36" fmla="*/ 162 w 188"/>
                    <a:gd name="T37" fmla="*/ 202 h 227"/>
                    <a:gd name="T38" fmla="*/ 163 w 188"/>
                    <a:gd name="T39" fmla="*/ 221 h 227"/>
                    <a:gd name="T40" fmla="*/ 163 w 188"/>
                    <a:gd name="T41" fmla="*/ 221 h 227"/>
                    <a:gd name="T42" fmla="*/ 161 w 188"/>
                    <a:gd name="T43" fmla="*/ 225 h 227"/>
                    <a:gd name="T44" fmla="*/ 155 w 188"/>
                    <a:gd name="T45" fmla="*/ 227 h 227"/>
                    <a:gd name="T46" fmla="*/ 155 w 188"/>
                    <a:gd name="T47" fmla="*/ 227 h 227"/>
                    <a:gd name="T48" fmla="*/ 131 w 188"/>
                    <a:gd name="T49" fmla="*/ 227 h 227"/>
                    <a:gd name="T50" fmla="*/ 131 w 188"/>
                    <a:gd name="T51" fmla="*/ 227 h 227"/>
                    <a:gd name="T52" fmla="*/ 130 w 188"/>
                    <a:gd name="T53" fmla="*/ 227 h 227"/>
                    <a:gd name="T54" fmla="*/ 128 w 188"/>
                    <a:gd name="T55" fmla="*/ 225 h 227"/>
                    <a:gd name="T56" fmla="*/ 127 w 188"/>
                    <a:gd name="T57" fmla="*/ 220 h 227"/>
                    <a:gd name="T58" fmla="*/ 127 w 188"/>
                    <a:gd name="T59" fmla="*/ 219 h 227"/>
                    <a:gd name="T60" fmla="*/ 127 w 188"/>
                    <a:gd name="T61" fmla="*/ 202 h 227"/>
                    <a:gd name="T62" fmla="*/ 117 w 188"/>
                    <a:gd name="T63" fmla="*/ 202 h 227"/>
                    <a:gd name="T64" fmla="*/ 110 w 188"/>
                    <a:gd name="T65" fmla="*/ 172 h 227"/>
                    <a:gd name="T66" fmla="*/ 85 w 188"/>
                    <a:gd name="T67" fmla="*/ 146 h 227"/>
                    <a:gd name="T68" fmla="*/ 43 w 188"/>
                    <a:gd name="T69" fmla="*/ 144 h 227"/>
                    <a:gd name="T70" fmla="*/ 16 w 188"/>
                    <a:gd name="T71" fmla="*/ 170 h 227"/>
                    <a:gd name="T72" fmla="*/ 6 w 188"/>
                    <a:gd name="T73" fmla="*/ 215 h 227"/>
                    <a:gd name="T74" fmla="*/ 0 w 188"/>
                    <a:gd name="T75" fmla="*/ 215 h 227"/>
                    <a:gd name="T76" fmla="*/ 7 w 188"/>
                    <a:gd name="T77" fmla="*/ 165 h 227"/>
                    <a:gd name="T78" fmla="*/ 147 w 188"/>
                    <a:gd name="T79" fmla="*/ 15 h 227"/>
                    <a:gd name="T80" fmla="*/ 133 w 188"/>
                    <a:gd name="T81" fmla="*/ 14 h 227"/>
                    <a:gd name="T82" fmla="*/ 135 w 188"/>
                    <a:gd name="T83" fmla="*/ 112 h 227"/>
                    <a:gd name="T84" fmla="*/ 161 w 188"/>
                    <a:gd name="T85" fmla="*/ 112 h 227"/>
                    <a:gd name="T86" fmla="*/ 161 w 188"/>
                    <a:gd name="T87" fmla="*/ 80 h 227"/>
                    <a:gd name="T88" fmla="*/ 147 w 188"/>
                    <a:gd name="T89" fmla="*/ 15 h 227"/>
                    <a:gd name="T90" fmla="*/ 132 w 188"/>
                    <a:gd name="T91" fmla="*/ 219 h 227"/>
                    <a:gd name="T92" fmla="*/ 132 w 188"/>
                    <a:gd name="T93" fmla="*/ 220 h 227"/>
                    <a:gd name="T94" fmla="*/ 132 w 188"/>
                    <a:gd name="T95" fmla="*/ 222 h 227"/>
                    <a:gd name="T96" fmla="*/ 141 w 188"/>
                    <a:gd name="T97" fmla="*/ 222 h 227"/>
                    <a:gd name="T98" fmla="*/ 155 w 188"/>
                    <a:gd name="T99" fmla="*/ 222 h 227"/>
                    <a:gd name="T100" fmla="*/ 157 w 188"/>
                    <a:gd name="T101" fmla="*/ 222 h 227"/>
                    <a:gd name="T102" fmla="*/ 158 w 188"/>
                    <a:gd name="T103" fmla="*/ 221 h 227"/>
                    <a:gd name="T104" fmla="*/ 158 w 188"/>
                    <a:gd name="T105" fmla="*/ 221 h 227"/>
                    <a:gd name="T106" fmla="*/ 157 w 188"/>
                    <a:gd name="T107" fmla="*/ 202 h 227"/>
                    <a:gd name="T108" fmla="*/ 132 w 188"/>
                    <a:gd name="T109" fmla="*/ 202 h 227"/>
                    <a:gd name="T110" fmla="*/ 132 w 188"/>
                    <a:gd name="T111" fmla="*/ 219 h 227"/>
                    <a:gd name="T112" fmla="*/ 131 w 188"/>
                    <a:gd name="T113" fmla="*/ 81 h 227"/>
                    <a:gd name="T114" fmla="*/ 129 w 188"/>
                    <a:gd name="T115" fmla="*/ 15 h 227"/>
                    <a:gd name="T116" fmla="*/ 79 w 188"/>
                    <a:gd name="T117" fmla="*/ 13 h 227"/>
                    <a:gd name="T118" fmla="*/ 78 w 188"/>
                    <a:gd name="T119" fmla="*/ 65 h 227"/>
                    <a:gd name="T120" fmla="*/ 131 w 188"/>
                    <a:gd name="T121" fmla="*/ 81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2" name="Freeform 6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88113" y="3784600"/>
                  <a:ext cx="376238" cy="377825"/>
                </a:xfrm>
                <a:custGeom>
                  <a:avLst/>
                  <a:gdLst>
                    <a:gd name="T0" fmla="*/ 50 w 100"/>
                    <a:gd name="T1" fmla="*/ 0 h 100"/>
                    <a:gd name="T2" fmla="*/ 100 w 100"/>
                    <a:gd name="T3" fmla="*/ 50 h 100"/>
                    <a:gd name="T4" fmla="*/ 50 w 100"/>
                    <a:gd name="T5" fmla="*/ 100 h 100"/>
                    <a:gd name="T6" fmla="*/ 0 w 100"/>
                    <a:gd name="T7" fmla="*/ 50 h 100"/>
                    <a:gd name="T8" fmla="*/ 50 w 100"/>
                    <a:gd name="T9" fmla="*/ 0 h 100"/>
                    <a:gd name="T10" fmla="*/ 50 w 100"/>
                    <a:gd name="T11" fmla="*/ 77 h 100"/>
                    <a:gd name="T12" fmla="*/ 77 w 100"/>
                    <a:gd name="T13" fmla="*/ 50 h 100"/>
                    <a:gd name="T14" fmla="*/ 50 w 100"/>
                    <a:gd name="T15" fmla="*/ 23 h 100"/>
                    <a:gd name="T16" fmla="*/ 23 w 100"/>
                    <a:gd name="T17" fmla="*/ 50 h 100"/>
                    <a:gd name="T18" fmla="*/ 50 w 100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3" name="Oval 7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92888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4" name="Oval 8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99088" y="3894138"/>
                  <a:ext cx="160338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5" name="Freeform 9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7000" y="3152775"/>
                  <a:ext cx="123825" cy="615950"/>
                </a:xfrm>
                <a:custGeom>
                  <a:avLst/>
                  <a:gdLst>
                    <a:gd name="T0" fmla="*/ 2 w 33"/>
                    <a:gd name="T1" fmla="*/ 35 h 163"/>
                    <a:gd name="T2" fmla="*/ 4 w 33"/>
                    <a:gd name="T3" fmla="*/ 36 h 163"/>
                    <a:gd name="T4" fmla="*/ 5 w 33"/>
                    <a:gd name="T5" fmla="*/ 8 h 163"/>
                    <a:gd name="T6" fmla="*/ 15 w 33"/>
                    <a:gd name="T7" fmla="*/ 7 h 163"/>
                    <a:gd name="T8" fmla="*/ 16 w 33"/>
                    <a:gd name="T9" fmla="*/ 36 h 163"/>
                    <a:gd name="T10" fmla="*/ 19 w 33"/>
                    <a:gd name="T11" fmla="*/ 37 h 163"/>
                    <a:gd name="T12" fmla="*/ 33 w 33"/>
                    <a:gd name="T13" fmla="*/ 38 h 163"/>
                    <a:gd name="T14" fmla="*/ 27 w 33"/>
                    <a:gd name="T15" fmla="*/ 133 h 163"/>
                    <a:gd name="T16" fmla="*/ 10 w 33"/>
                    <a:gd name="T17" fmla="*/ 150 h 163"/>
                    <a:gd name="T18" fmla="*/ 0 w 33"/>
                    <a:gd name="T19" fmla="*/ 163 h 163"/>
                    <a:gd name="T20" fmla="*/ 2 w 33"/>
                    <a:gd name="T21" fmla="*/ 35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6" name="Freeform 10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89550" y="3784600"/>
                  <a:ext cx="379413" cy="377825"/>
                </a:xfrm>
                <a:custGeom>
                  <a:avLst/>
                  <a:gdLst>
                    <a:gd name="T0" fmla="*/ 51 w 101"/>
                    <a:gd name="T1" fmla="*/ 0 h 100"/>
                    <a:gd name="T2" fmla="*/ 101 w 101"/>
                    <a:gd name="T3" fmla="*/ 50 h 100"/>
                    <a:gd name="T4" fmla="*/ 51 w 101"/>
                    <a:gd name="T5" fmla="*/ 100 h 100"/>
                    <a:gd name="T6" fmla="*/ 0 w 101"/>
                    <a:gd name="T7" fmla="*/ 50 h 100"/>
                    <a:gd name="T8" fmla="*/ 51 w 101"/>
                    <a:gd name="T9" fmla="*/ 0 h 100"/>
                    <a:gd name="T10" fmla="*/ 51 w 101"/>
                    <a:gd name="T11" fmla="*/ 77 h 100"/>
                    <a:gd name="T12" fmla="*/ 78 w 101"/>
                    <a:gd name="T13" fmla="*/ 50 h 100"/>
                    <a:gd name="T14" fmla="*/ 51 w 101"/>
                    <a:gd name="T15" fmla="*/ 23 h 100"/>
                    <a:gd name="T16" fmla="*/ 23 w 101"/>
                    <a:gd name="T17" fmla="*/ 50 h 100"/>
                    <a:gd name="T18" fmla="*/ 51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7" name="Oval 18">
                  <a:extLst>
                    <a:ext uri="{FF2B5EF4-FFF2-40B4-BE49-F238E27FC236}"/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0725" y="3894138"/>
                  <a:ext cx="165100" cy="1651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8" name="Freeform 19">
                  <a:extLst>
                    <a:ext uri="{FF2B5EF4-FFF2-40B4-BE49-F238E27FC236}"/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95950" y="3784600"/>
                  <a:ext cx="379413" cy="377825"/>
                </a:xfrm>
                <a:custGeom>
                  <a:avLst/>
                  <a:gdLst>
                    <a:gd name="T0" fmla="*/ 50 w 101"/>
                    <a:gd name="T1" fmla="*/ 0 h 100"/>
                    <a:gd name="T2" fmla="*/ 101 w 101"/>
                    <a:gd name="T3" fmla="*/ 50 h 100"/>
                    <a:gd name="T4" fmla="*/ 50 w 101"/>
                    <a:gd name="T5" fmla="*/ 100 h 100"/>
                    <a:gd name="T6" fmla="*/ 0 w 101"/>
                    <a:gd name="T7" fmla="*/ 50 h 100"/>
                    <a:gd name="T8" fmla="*/ 50 w 101"/>
                    <a:gd name="T9" fmla="*/ 0 h 100"/>
                    <a:gd name="T10" fmla="*/ 50 w 101"/>
                    <a:gd name="T11" fmla="*/ 77 h 100"/>
                    <a:gd name="T12" fmla="*/ 78 w 101"/>
                    <a:gd name="T13" fmla="*/ 50 h 100"/>
                    <a:gd name="T14" fmla="*/ 50 w 101"/>
                    <a:gd name="T15" fmla="*/ 23 h 100"/>
                    <a:gd name="T16" fmla="*/ 23 w 101"/>
                    <a:gd name="T17" fmla="*/ 50 h 100"/>
                    <a:gd name="T18" fmla="*/ 50 w 101"/>
                    <a:gd name="T19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19" name="Freeform 20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6213" y="3757613"/>
                  <a:ext cx="1176338" cy="234950"/>
                </a:xfrm>
                <a:custGeom>
                  <a:avLst/>
                  <a:gdLst>
                    <a:gd name="T0" fmla="*/ 8 w 313"/>
                    <a:gd name="T1" fmla="*/ 0 h 62"/>
                    <a:gd name="T2" fmla="*/ 304 w 313"/>
                    <a:gd name="T3" fmla="*/ 0 h 62"/>
                    <a:gd name="T4" fmla="*/ 313 w 313"/>
                    <a:gd name="T5" fmla="*/ 9 h 62"/>
                    <a:gd name="T6" fmla="*/ 313 w 313"/>
                    <a:gd name="T7" fmla="*/ 54 h 62"/>
                    <a:gd name="T8" fmla="*/ 304 w 313"/>
                    <a:gd name="T9" fmla="*/ 62 h 62"/>
                    <a:gd name="T10" fmla="*/ 223 w 313"/>
                    <a:gd name="T11" fmla="*/ 62 h 62"/>
                    <a:gd name="T12" fmla="*/ 224 w 313"/>
                    <a:gd name="T13" fmla="*/ 58 h 62"/>
                    <a:gd name="T14" fmla="*/ 167 w 313"/>
                    <a:gd name="T15" fmla="*/ 2 h 62"/>
                    <a:gd name="T16" fmla="*/ 113 w 313"/>
                    <a:gd name="T17" fmla="*/ 43 h 62"/>
                    <a:gd name="T18" fmla="*/ 59 w 313"/>
                    <a:gd name="T19" fmla="*/ 2 h 62"/>
                    <a:gd name="T20" fmla="*/ 3 w 313"/>
                    <a:gd name="T21" fmla="*/ 58 h 62"/>
                    <a:gd name="T22" fmla="*/ 3 w 313"/>
                    <a:gd name="T23" fmla="*/ 60 h 62"/>
                    <a:gd name="T24" fmla="*/ 0 w 313"/>
                    <a:gd name="T25" fmla="*/ 54 h 62"/>
                    <a:gd name="T26" fmla="*/ 0 w 313"/>
                    <a:gd name="T27" fmla="*/ 9 h 62"/>
                    <a:gd name="T28" fmla="*/ 8 w 313"/>
                    <a:gd name="T2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  <p:sp>
              <p:nvSpPr>
                <p:cNvPr id="20" name="Freeform 21">
                  <a:extLst>
                    <a:ext uri="{FF2B5EF4-FFF2-40B4-BE49-F238E27FC236}"/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2846388"/>
                  <a:ext cx="290513" cy="333375"/>
                </a:xfrm>
                <a:custGeom>
                  <a:avLst/>
                  <a:gdLst>
                    <a:gd name="T0" fmla="*/ 77 w 77"/>
                    <a:gd name="T1" fmla="*/ 88 h 88"/>
                    <a:gd name="T2" fmla="*/ 34 w 77"/>
                    <a:gd name="T3" fmla="*/ 23 h 88"/>
                    <a:gd name="T4" fmla="*/ 0 w 77"/>
                    <a:gd name="T5" fmla="*/ 0 h 88"/>
                    <a:gd name="T6" fmla="*/ 12 w 77"/>
                    <a:gd name="T7" fmla="*/ 85 h 88"/>
                    <a:gd name="T8" fmla="*/ 77 w 77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162510" tIns="81255" rIns="162510" bIns="81255"/>
                <a:lstStyle/>
                <a:p>
                  <a:pPr>
                    <a:defRPr/>
                  </a:pPr>
                  <a:endParaRPr lang="en-US" sz="3199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Arial" charset="0"/>
                  </a:endParaRPr>
                </a:p>
              </p:txBody>
            </p:sp>
          </p:grpSp>
        </p:grpSp>
        <p:grpSp>
          <p:nvGrpSpPr>
            <p:cNvPr id="12309" name="组合 4"/>
            <p:cNvGrpSpPr>
              <a:grpSpLocks/>
            </p:cNvGrpSpPr>
            <p:nvPr/>
          </p:nvGrpSpPr>
          <p:grpSpPr bwMode="auto">
            <a:xfrm>
              <a:off x="1351882" y="4081062"/>
              <a:ext cx="8420739" cy="1411187"/>
              <a:chOff x="1351882" y="4081062"/>
              <a:chExt cx="8420739" cy="1411187"/>
            </a:xfrm>
          </p:grpSpPr>
          <p:sp>
            <p:nvSpPr>
              <p:cNvPr id="5" name="Rectangle 28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1351882" y="4081062"/>
                <a:ext cx="2304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Rectangle 29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3726795" y="4081062"/>
                <a:ext cx="1800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Rectangle 30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5597708" y="4081062"/>
                <a:ext cx="1800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Rectangle 31">
                <a:extLst>
                  <a:ext uri="{FF2B5EF4-FFF2-40B4-BE49-F238E27FC236}"/>
                </a:extLst>
              </p:cNvPr>
              <p:cNvSpPr/>
              <p:nvPr/>
            </p:nvSpPr>
            <p:spPr>
              <a:xfrm flipH="1">
                <a:off x="7468621" y="4081062"/>
                <a:ext cx="2304000" cy="1411187"/>
              </a:xfrm>
              <a:prstGeom prst="rect">
                <a:avLst/>
              </a:prstGeom>
              <a:solidFill>
                <a:srgbClr val="18478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1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27" name="肘形连接符 28">
            <a:extLst>
              <a:ext uri="{FF2B5EF4-FFF2-40B4-BE49-F238E27FC236}"/>
            </a:extLst>
          </p:cNvPr>
          <p:cNvCxnSpPr>
            <a:cxnSpLocks/>
            <a:stCxn id="0" idx="0"/>
            <a:endCxn id="0" idx="2"/>
          </p:cNvCxnSpPr>
          <p:nvPr/>
        </p:nvCxnSpPr>
        <p:spPr>
          <a:xfrm rot="5400000" flipH="1" flipV="1">
            <a:off x="1488281" y="2358232"/>
            <a:ext cx="587375" cy="70326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37">
            <a:extLst>
              <a:ext uri="{FF2B5EF4-FFF2-40B4-BE49-F238E27FC236}"/>
            </a:extLst>
          </p:cNvPr>
          <p:cNvSpPr/>
          <p:nvPr/>
        </p:nvSpPr>
        <p:spPr>
          <a:xfrm>
            <a:off x="4426983" y="254860"/>
            <a:ext cx="3861680" cy="2132980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4" name="圆角矩形 39">
            <a:extLst>
              <a:ext uri="{FF2B5EF4-FFF2-40B4-BE49-F238E27FC236}"/>
            </a:extLst>
          </p:cNvPr>
          <p:cNvSpPr/>
          <p:nvPr/>
        </p:nvSpPr>
        <p:spPr>
          <a:xfrm>
            <a:off x="126242" y="283846"/>
            <a:ext cx="4013901" cy="2132980"/>
          </a:xfrm>
          <a:prstGeom prst="roundRect">
            <a:avLst>
              <a:gd name="adj" fmla="val 1300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7800000" scaled="0"/>
          </a:gradFill>
          <a:ln w="2857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7800000" scaled="0"/>
            </a:gradFill>
          </a:ln>
          <a:effectLst>
            <a:outerShdw blurRad="127000" dir="7200000" sx="102000" sy="102000" algn="ctr" rotWithShape="0">
              <a:schemeClr val="tx1">
                <a:lumMod val="90000"/>
                <a:lumOff val="10000"/>
                <a:alpha val="20000"/>
              </a:schemeClr>
            </a:outerShdw>
          </a:effectLst>
        </p:spPr>
        <p:txBody>
          <a:bodyPr wrap="none" lIns="91412" tIns="45706" rIns="91412" bIns="45706" anchor="ctr"/>
          <a:lstStyle/>
          <a:p>
            <a:pPr latinLnBrk="1">
              <a:defRPr/>
            </a:pPr>
            <a:endParaRPr kumimoji="1" lang="zh-CN" altLang="en-US" sz="2399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5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206375" y="268288"/>
            <a:ext cx="3860800" cy="1754187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Курс внеурочной деятельности</a:t>
            </a:r>
          </a:p>
          <a:p>
            <a:pPr algn="ctr" defTabSz="1187593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Историческое моделирование</a:t>
            </a:r>
          </a:p>
          <a:p>
            <a:pPr algn="ctr" defTabSz="1187593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Швейное дело</a:t>
            </a:r>
          </a:p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Программы дополнительного образования</a:t>
            </a:r>
          </a:p>
          <a:p>
            <a:pPr algn="ctr" defTabSz="1187593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Робототехника</a:t>
            </a:r>
          </a:p>
        </p:txBody>
      </p:sp>
      <p:sp>
        <p:nvSpPr>
          <p:cNvPr id="37" name="TextBox 59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 flipH="1">
            <a:off x="4478338" y="319088"/>
            <a:ext cx="3757612" cy="2032000"/>
          </a:xfrm>
          <a:prstGeom prst="rect">
            <a:avLst/>
          </a:prstGeom>
          <a:noFill/>
          <a:ln>
            <a:noFill/>
          </a:ln>
        </p:spPr>
        <p:txBody>
          <a:bodyPr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1187593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Курс внеурочной деятельности</a:t>
            </a:r>
            <a:endParaRPr lang="en-US" altLang="zh-CN" dirty="0">
              <a:solidFill>
                <a:srgbClr val="18478F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Подготовка к олимпиаде по технологии</a:t>
            </a:r>
          </a:p>
          <a:p>
            <a:pPr algn="ctr">
              <a:defRPr/>
            </a:pPr>
            <a:r>
              <a:rPr lang="ru-RU" altLang="zh-CN" dirty="0">
                <a:solidFill>
                  <a:srgbClr val="18478F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Программы дополнительного образования</a:t>
            </a: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Робототехника</a:t>
            </a:r>
          </a:p>
          <a:p>
            <a:pPr algn="ctr">
              <a:defRPr/>
            </a:pP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Подготовка к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IT</a:t>
            </a:r>
            <a:r>
              <a:rPr lang="ru-RU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-олимпиадам</a:t>
            </a:r>
          </a:p>
        </p:txBody>
      </p:sp>
      <p:sp>
        <p:nvSpPr>
          <p:cNvPr id="45" name="Прямоугольник 44">
            <a:extLst>
              <a:ext uri="{FF2B5EF4-FFF2-40B4-BE49-F238E27FC236}"/>
            </a:extLst>
          </p:cNvPr>
          <p:cNvSpPr/>
          <p:nvPr/>
        </p:nvSpPr>
        <p:spPr>
          <a:xfrm>
            <a:off x="1137676" y="3203799"/>
            <a:ext cx="5357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5</a:t>
            </a:r>
          </a:p>
        </p:txBody>
      </p:sp>
      <p:sp>
        <p:nvSpPr>
          <p:cNvPr id="48" name="Прямоугольник 47">
            <a:extLst>
              <a:ext uri="{FF2B5EF4-FFF2-40B4-BE49-F238E27FC236}"/>
            </a:extLst>
          </p:cNvPr>
          <p:cNvSpPr/>
          <p:nvPr/>
        </p:nvSpPr>
        <p:spPr>
          <a:xfrm>
            <a:off x="2818821" y="3203799"/>
            <a:ext cx="10983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6-7</a:t>
            </a:r>
          </a:p>
        </p:txBody>
      </p:sp>
      <p:sp>
        <p:nvSpPr>
          <p:cNvPr id="49" name="Прямоугольник 48">
            <a:extLst>
              <a:ext uri="{FF2B5EF4-FFF2-40B4-BE49-F238E27FC236}"/>
            </a:extLst>
          </p:cNvPr>
          <p:cNvSpPr/>
          <p:nvPr/>
        </p:nvSpPr>
        <p:spPr>
          <a:xfrm>
            <a:off x="4467061" y="3176974"/>
            <a:ext cx="10983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8-9</a:t>
            </a:r>
          </a:p>
        </p:txBody>
      </p:sp>
      <p:sp>
        <p:nvSpPr>
          <p:cNvPr id="50" name="Прямоугольник 49">
            <a:extLst>
              <a:ext uri="{FF2B5EF4-FFF2-40B4-BE49-F238E27FC236}"/>
            </a:extLst>
          </p:cNvPr>
          <p:cNvSpPr/>
          <p:nvPr/>
        </p:nvSpPr>
        <p:spPr>
          <a:xfrm>
            <a:off x="6017620" y="3176974"/>
            <a:ext cx="18004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10-11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/>
            </a:extLst>
          </p:cNvPr>
          <p:cNvSpPr/>
          <p:nvPr/>
        </p:nvSpPr>
        <p:spPr>
          <a:xfrm>
            <a:off x="107950" y="123825"/>
            <a:ext cx="8928100" cy="4895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Скругленный прямоугольник 11">
            <a:extLst>
              <a:ext uri="{FF2B5EF4-FFF2-40B4-BE49-F238E27FC236}"/>
            </a:extLst>
          </p:cNvPr>
          <p:cNvSpPr/>
          <p:nvPr/>
        </p:nvSpPr>
        <p:spPr>
          <a:xfrm>
            <a:off x="684213" y="2716213"/>
            <a:ext cx="165576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5-7 класс</a:t>
            </a:r>
          </a:p>
        </p:txBody>
      </p:sp>
      <p:sp>
        <p:nvSpPr>
          <p:cNvPr id="3" name="Скругленный прямоугольник 14">
            <a:extLst>
              <a:ext uri="{FF2B5EF4-FFF2-40B4-BE49-F238E27FC236}"/>
            </a:extLst>
          </p:cNvPr>
          <p:cNvSpPr/>
          <p:nvPr/>
        </p:nvSpPr>
        <p:spPr>
          <a:xfrm>
            <a:off x="3240088" y="2716213"/>
            <a:ext cx="23050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8-9 класс</a:t>
            </a:r>
          </a:p>
        </p:txBody>
      </p:sp>
      <p:sp>
        <p:nvSpPr>
          <p:cNvPr id="4" name="Скругленный прямоугольник 18">
            <a:extLst>
              <a:ext uri="{FF2B5EF4-FFF2-40B4-BE49-F238E27FC236}"/>
            </a:extLst>
          </p:cNvPr>
          <p:cNvSpPr/>
          <p:nvPr/>
        </p:nvSpPr>
        <p:spPr>
          <a:xfrm>
            <a:off x="6408738" y="2716213"/>
            <a:ext cx="2581275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10-11 класс</a:t>
            </a:r>
          </a:p>
        </p:txBody>
      </p:sp>
      <p:sp>
        <p:nvSpPr>
          <p:cNvPr id="5" name="Выгнутая вниз стрелка 20">
            <a:extLst>
              <a:ext uri="{FF2B5EF4-FFF2-40B4-BE49-F238E27FC236}"/>
            </a:extLst>
          </p:cNvPr>
          <p:cNvSpPr/>
          <p:nvPr/>
        </p:nvSpPr>
        <p:spPr>
          <a:xfrm>
            <a:off x="1584325" y="3551238"/>
            <a:ext cx="1512888" cy="503237"/>
          </a:xfrm>
          <a:prstGeom prst="curved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3" t="1030" r="24406" b="65701"/>
          <a:stretch>
            <a:fillRect/>
          </a:stretch>
        </p:blipFill>
        <p:spPr bwMode="auto">
          <a:xfrm>
            <a:off x="5689600" y="2303463"/>
            <a:ext cx="958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31">
            <a:extLst>
              <a:ext uri="{FF2B5EF4-FFF2-40B4-BE49-F238E27FC236}"/>
            </a:extLst>
          </p:cNvPr>
          <p:cNvSpPr/>
          <p:nvPr/>
        </p:nvSpPr>
        <p:spPr>
          <a:xfrm>
            <a:off x="3240088" y="3508375"/>
            <a:ext cx="2305050" cy="5032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РИП «Ателье профессий»</a:t>
            </a:r>
          </a:p>
        </p:txBody>
      </p:sp>
      <p:sp>
        <p:nvSpPr>
          <p:cNvPr id="8" name="Скругленный прямоугольник 32">
            <a:extLst>
              <a:ext uri="{FF2B5EF4-FFF2-40B4-BE49-F238E27FC236}"/>
            </a:extLst>
          </p:cNvPr>
          <p:cNvSpPr/>
          <p:nvPr/>
        </p:nvSpPr>
        <p:spPr>
          <a:xfrm>
            <a:off x="6408738" y="3508375"/>
            <a:ext cx="2581275" cy="5032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РИП «Региональная инженерная школа»</a:t>
            </a:r>
          </a:p>
        </p:txBody>
      </p:sp>
      <p:sp>
        <p:nvSpPr>
          <p:cNvPr id="9" name="Скругленный 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3235325" y="1635125"/>
            <a:ext cx="2303463" cy="93662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Проведение занятий на базе ЯГТУ, ЯПЭК, ЯГСК, </a:t>
            </a:r>
            <a:r>
              <a:rPr lang="ru-RU" sz="1600" dirty="0" err="1"/>
              <a:t>кванториума</a:t>
            </a:r>
            <a:endParaRPr lang="ru-RU" sz="1600" dirty="0"/>
          </a:p>
        </p:txBody>
      </p:sp>
      <p:sp>
        <p:nvSpPr>
          <p:cNvPr id="10" name="Выгнутая вниз стрелка 21">
            <a:extLst>
              <a:ext uri="{FF2B5EF4-FFF2-40B4-BE49-F238E27FC236}"/>
            </a:extLst>
          </p:cNvPr>
          <p:cNvSpPr/>
          <p:nvPr/>
        </p:nvSpPr>
        <p:spPr>
          <a:xfrm rot="10800000" flipH="1">
            <a:off x="5159375" y="909638"/>
            <a:ext cx="1512888" cy="503237"/>
          </a:xfrm>
          <a:prstGeom prst="curved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30">
            <a:extLst>
              <a:ext uri="{FF2B5EF4-FFF2-40B4-BE49-F238E27FC236}"/>
            </a:extLst>
          </p:cNvPr>
          <p:cNvSpPr/>
          <p:nvPr/>
        </p:nvSpPr>
        <p:spPr>
          <a:xfrm>
            <a:off x="6408738" y="1563688"/>
            <a:ext cx="2514600" cy="93662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Проведение занятий на базе ЯГТУ, НПЗ «</a:t>
            </a:r>
            <a:r>
              <a:rPr lang="ru-RU" sz="1600" dirty="0" err="1"/>
              <a:t>Славнефть</a:t>
            </a:r>
            <a:r>
              <a:rPr lang="ru-RU" sz="1600" dirty="0"/>
              <a:t>-ЯНОС»</a:t>
            </a:r>
          </a:p>
        </p:txBody>
      </p:sp>
      <p:pic>
        <p:nvPicPr>
          <p:cNvPr id="133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8" r="49422" b="64784"/>
          <a:stretch>
            <a:fillRect/>
          </a:stretch>
        </p:blipFill>
        <p:spPr bwMode="auto">
          <a:xfrm>
            <a:off x="2520950" y="2252663"/>
            <a:ext cx="992188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4" r="945"/>
          <a:stretch>
            <a:fillRect/>
          </a:stretch>
        </p:blipFill>
        <p:spPr bwMode="auto">
          <a:xfrm>
            <a:off x="588963" y="2035175"/>
            <a:ext cx="19319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24" b="66182"/>
          <a:stretch>
            <a:fillRect/>
          </a:stretch>
        </p:blipFill>
        <p:spPr bwMode="auto">
          <a:xfrm>
            <a:off x="57150" y="2217738"/>
            <a:ext cx="9779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600075"/>
            <a:ext cx="14636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 txBox="1">
            <a:spLocks/>
          </p:cNvSpPr>
          <p:nvPr/>
        </p:nvSpPr>
        <p:spPr bwMode="auto">
          <a:xfrm>
            <a:off x="711574" y="3285894"/>
            <a:ext cx="3707331" cy="26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200" b="1" dirty="0">
                <a:solidFill>
                  <a:srgbClr val="01629D"/>
                </a:solidFill>
                <a:latin typeface="+mn-lt"/>
              </a:rPr>
              <a:t>ПАО «</a:t>
            </a:r>
            <a:r>
              <a:rPr lang="ru-RU" altLang="ru-RU" sz="2200" b="1" dirty="0" err="1">
                <a:solidFill>
                  <a:srgbClr val="01629D"/>
                </a:solidFill>
                <a:latin typeface="+mn-lt"/>
              </a:rPr>
              <a:t>Славнефть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</a:rPr>
              <a:t>-ЯНОС»</a:t>
            </a:r>
          </a:p>
        </p:txBody>
      </p:sp>
      <p:sp>
        <p:nvSpPr>
          <p:cNvPr id="14340" name="AutoShape 2" descr="https://www.yarnews.net/files/1/1000/96792.jpg"/>
          <p:cNvSpPr>
            <a:spLocks noChangeAspect="1" noChangeArrowheads="1"/>
          </p:cNvSpPr>
          <p:nvPr/>
        </p:nvSpPr>
        <p:spPr bwMode="auto">
          <a:xfrm>
            <a:off x="115888" y="-1079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ru-RU" altLang="ru-RU"/>
          </a:p>
        </p:txBody>
      </p:sp>
      <p:sp>
        <p:nvSpPr>
          <p:cNvPr id="14341" name="AutoShape 4" descr="https://www.yarnews.net/files/1/1000/96792.jpg"/>
          <p:cNvSpPr>
            <a:spLocks noChangeAspect="1" noChangeArrowheads="1"/>
          </p:cNvSpPr>
          <p:nvPr/>
        </p:nvSpPr>
        <p:spPr bwMode="auto">
          <a:xfrm>
            <a:off x="115888" y="-1079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ru-RU" altLang="ru-RU"/>
          </a:p>
        </p:txBody>
      </p:sp>
      <p:sp>
        <p:nvSpPr>
          <p:cNvPr id="14342" name="AutoShape 6" descr="https://www.yarnews.net/files/1/1000/96792.jpg"/>
          <p:cNvSpPr>
            <a:spLocks noChangeAspect="1" noChangeArrowheads="1"/>
          </p:cNvSpPr>
          <p:nvPr/>
        </p:nvSpPr>
        <p:spPr bwMode="auto">
          <a:xfrm>
            <a:off x="115888" y="-1079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ru-RU" altLang="ru-RU"/>
          </a:p>
        </p:txBody>
      </p:sp>
      <p:sp>
        <p:nvSpPr>
          <p:cNvPr id="14343" name="AutoShape 8" descr="https://www.yarnews.net/files/1/1000/96792.jpg"/>
          <p:cNvSpPr>
            <a:spLocks noChangeAspect="1" noChangeArrowheads="1"/>
          </p:cNvSpPr>
          <p:nvPr/>
        </p:nvSpPr>
        <p:spPr bwMode="auto">
          <a:xfrm>
            <a:off x="115888" y="-1079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ru-RU" altLang="ru-RU"/>
          </a:p>
        </p:txBody>
      </p:sp>
      <p:pic>
        <p:nvPicPr>
          <p:cNvPr id="14344" name="Picture 4" descr="F:\Балтийский конкурс 2020\Завод фото\дети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" r="3822"/>
          <a:stretch>
            <a:fillRect/>
          </a:stretch>
        </p:blipFill>
        <p:spPr bwMode="auto">
          <a:xfrm>
            <a:off x="5839545" y="246231"/>
            <a:ext cx="3052935" cy="211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Заголовок 1"/>
          <p:cNvSpPr txBox="1">
            <a:spLocks/>
          </p:cNvSpPr>
          <p:nvPr/>
        </p:nvSpPr>
        <p:spPr bwMode="auto">
          <a:xfrm>
            <a:off x="923925" y="184150"/>
            <a:ext cx="77327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700" b="1" dirty="0" smtClean="0">
                <a:solidFill>
                  <a:srgbClr val="01629D"/>
                </a:solidFill>
                <a:latin typeface="Arial" pitchFamily="34" charset="0"/>
              </a:rPr>
              <a:t> </a:t>
            </a:r>
            <a:r>
              <a:rPr lang="ru-RU" altLang="ru-RU" sz="2200" b="1" dirty="0" smtClean="0">
                <a:solidFill>
                  <a:srgbClr val="01629D"/>
                </a:solidFill>
                <a:latin typeface="+mn-lt"/>
              </a:rPr>
              <a:t>Кафедры 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</a:rPr>
              <a:t>и лаборатории ЯГТУ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1066058" y="2288454"/>
            <a:ext cx="4773487" cy="7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ru-RU" altLang="ru-RU" sz="2200" b="1" dirty="0" smtClean="0">
                <a:solidFill>
                  <a:srgbClr val="01629D"/>
                </a:solidFill>
                <a:latin typeface="+mn-lt"/>
                <a:ea typeface="Calibri" pitchFamily="34" charset="0"/>
              </a:rPr>
              <a:t>Кафедры 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  <a:ea typeface="Calibri" pitchFamily="34" charset="0"/>
              </a:rPr>
              <a:t>и лаборатории </a:t>
            </a:r>
          </a:p>
          <a:p>
            <a:r>
              <a:rPr lang="ru-RU" altLang="ru-RU" sz="2200" b="1" dirty="0" smtClean="0">
                <a:solidFill>
                  <a:srgbClr val="01629D"/>
                </a:solidFill>
                <a:latin typeface="+mn-lt"/>
                <a:ea typeface="Calibri" pitchFamily="34" charset="0"/>
              </a:rPr>
              <a:t>ЯПЭК 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  <a:ea typeface="Calibri" pitchFamily="34" charset="0"/>
              </a:rPr>
              <a:t>им. Н.П. Пастухова</a:t>
            </a:r>
          </a:p>
        </p:txBody>
      </p:sp>
      <p:pic>
        <p:nvPicPr>
          <p:cNvPr id="18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" y="237609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4579" y="72793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200" b="1" dirty="0">
                <a:solidFill>
                  <a:srgbClr val="01629D"/>
                </a:solidFill>
                <a:latin typeface="+mn-lt"/>
                <a:cs typeface="Arial" charset="0"/>
              </a:rPr>
              <a:t>Кафедры и лаборатории </a:t>
            </a:r>
            <a:r>
              <a:rPr lang="ru-RU" altLang="ru-RU" sz="2200" b="1" dirty="0" err="1">
                <a:solidFill>
                  <a:srgbClr val="01629D"/>
                </a:solidFill>
                <a:latin typeface="+mn-lt"/>
                <a:cs typeface="Arial" charset="0"/>
              </a:rPr>
              <a:t>ЯрГУ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  <a:cs typeface="Arial" charset="0"/>
              </a:rPr>
              <a:t> </a:t>
            </a:r>
            <a:r>
              <a:rPr lang="ru-RU" altLang="ru-RU" sz="2200" b="1" dirty="0" smtClean="0">
                <a:solidFill>
                  <a:srgbClr val="01629D"/>
                </a:solidFill>
                <a:latin typeface="+mn-lt"/>
                <a:cs typeface="Arial" charset="0"/>
              </a:rPr>
              <a:t>    им</a:t>
            </a:r>
            <a:r>
              <a:rPr lang="ru-RU" altLang="ru-RU" sz="2200" b="1" dirty="0">
                <a:solidFill>
                  <a:srgbClr val="01629D"/>
                </a:solidFill>
                <a:latin typeface="+mn-lt"/>
                <a:cs typeface="Arial" charset="0"/>
              </a:rPr>
              <a:t>. П.Г. </a:t>
            </a:r>
            <a:r>
              <a:rPr lang="ru-RU" altLang="ru-RU" sz="2200" b="1" dirty="0" smtClean="0">
                <a:solidFill>
                  <a:srgbClr val="01629D"/>
                </a:solidFill>
                <a:latin typeface="+mn-lt"/>
                <a:cs typeface="Arial" charset="0"/>
              </a:rPr>
              <a:t>Демидова</a:t>
            </a:r>
            <a:endParaRPr lang="ru-RU" sz="2200" dirty="0">
              <a:latin typeface="+mn-lt"/>
            </a:endParaRPr>
          </a:p>
        </p:txBody>
      </p:sp>
      <p:pic>
        <p:nvPicPr>
          <p:cNvPr id="24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2" y="933707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6" y="1707654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55" y="2418687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1" y="3256517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2203" y="1507557"/>
            <a:ext cx="51328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2200" b="1" dirty="0">
                <a:solidFill>
                  <a:srgbClr val="01629D"/>
                </a:solidFill>
                <a:latin typeface="+mn-lt"/>
                <a:cs typeface="Arial" charset="0"/>
              </a:rPr>
              <a:t>Кафедра фармакогнозии и фармацевтических технологий ЯГМУ</a:t>
            </a:r>
            <a:endParaRPr lang="ru-RU" sz="2200" dirty="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30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05" y="3911112"/>
            <a:ext cx="308946" cy="3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28899" y="3911112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200" b="1" dirty="0" smtClean="0">
                <a:solidFill>
                  <a:srgbClr val="01629D"/>
                </a:solidFill>
                <a:ea typeface="Calibri" pitchFamily="34" charset="0"/>
              </a:rPr>
              <a:t>АО «Р-</a:t>
            </a:r>
            <a:r>
              <a:rPr lang="ru-RU" altLang="ru-RU" sz="2200" b="1" dirty="0" err="1" smtClean="0">
                <a:solidFill>
                  <a:srgbClr val="01629D"/>
                </a:solidFill>
                <a:ea typeface="Calibri" pitchFamily="34" charset="0"/>
              </a:rPr>
              <a:t>Фарм</a:t>
            </a:r>
            <a:r>
              <a:rPr lang="ru-RU" altLang="ru-RU" sz="2200" b="1" dirty="0" smtClean="0">
                <a:solidFill>
                  <a:srgbClr val="01629D"/>
                </a:solidFill>
                <a:ea typeface="Calibri" pitchFamily="34" charset="0"/>
              </a:rPr>
              <a:t>»</a:t>
            </a:r>
            <a:endParaRPr lang="ru-RU" altLang="ru-RU" sz="2200" b="1" dirty="0">
              <a:solidFill>
                <a:srgbClr val="01629D"/>
              </a:solidFill>
              <a:ea typeface="Calibri" pitchFamily="34" charset="0"/>
            </a:endParaRPr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34" y="2624400"/>
            <a:ext cx="3061245" cy="223237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716463" y="1660525"/>
            <a:ext cx="4429125" cy="2482850"/>
          </a:xfrm>
        </p:spPr>
        <p:txBody>
          <a:bodyPr/>
          <a:lstStyle/>
          <a:p>
            <a:r>
              <a:rPr lang="ru-RU" alt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государственное общеобразовательное учреждение Ярославской области «Лицей № 86»</a:t>
            </a:r>
            <a:br>
              <a:rPr lang="ru-RU" alt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Директор: Большакова </a:t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Ольга Владимировна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Адрес: 150023, г. Ярославль, </a:t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ул. Зелинского, д.6.</a:t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Телефоны: (4852) 47-04-56, </a:t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44-56-44</a:t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1400" dirty="0" smtClean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alt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yarlicey086@yandex.ru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Адрес сайта:  </a:t>
            </a:r>
            <a:r>
              <a:rPr lang="en-US" alt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alt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altLang="ru-RU" sz="14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licey</a:t>
            </a:r>
            <a:r>
              <a:rPr lang="ru-RU" alt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86.</a:t>
            </a:r>
            <a:r>
              <a:rPr lang="en-US" altLang="ru-RU" sz="1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altLang="ru-RU" sz="15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Содержимое 5"/>
          <p:cNvSpPr>
            <a:spLocks noGrp="1"/>
          </p:cNvSpPr>
          <p:nvPr>
            <p:ph sz="half" idx="4294967295"/>
          </p:nvPr>
        </p:nvSpPr>
        <p:spPr>
          <a:xfrm>
            <a:off x="652659" y="338255"/>
            <a:ext cx="6480175" cy="508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7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Друзья, прекрасен наш союз!</a:t>
            </a:r>
          </a:p>
        </p:txBody>
      </p:sp>
      <p:pic>
        <p:nvPicPr>
          <p:cNvPr id="15364" name="Picture 6" descr="P21101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654175"/>
            <a:ext cx="443865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1"/>
          <p:cNvSpPr txBox="1">
            <a:spLocks noChangeArrowheads="1"/>
          </p:cNvSpPr>
          <p:nvPr/>
        </p:nvSpPr>
        <p:spPr bwMode="auto">
          <a:xfrm>
            <a:off x="417513" y="4354513"/>
            <a:ext cx="8351837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rgbClr val="74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+mn-cs"/>
              </a:rPr>
              <a:t>Мы будем рады видеть Вас в нашем лицее!</a:t>
            </a:r>
          </a:p>
        </p:txBody>
      </p:sp>
      <p:pic>
        <p:nvPicPr>
          <p:cNvPr id="15366" name="Picture 10" descr="C:\Начало 2020-2021 учебного года\Новая эмблем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5263"/>
            <a:ext cx="1333500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-173038"/>
            <a:ext cx="138113" cy="34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endParaRPr lang="ru-RU" altLang="ru-RU"/>
          </a:p>
        </p:txBody>
      </p:sp>
      <p:pic>
        <p:nvPicPr>
          <p:cNvPr id="3075" name="Picture 10" descr="C:\Начало 2020-2021 учебного года\Новая эмбле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15988"/>
            <a:ext cx="1257300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3"/>
          <p:cNvSpPr>
            <a:spLocks noGrp="1"/>
          </p:cNvSpPr>
          <p:nvPr>
            <p:ph type="title"/>
          </p:nvPr>
        </p:nvSpPr>
        <p:spPr>
          <a:xfrm>
            <a:off x="69850" y="206375"/>
            <a:ext cx="9074150" cy="319088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1629D"/>
                </a:solidFill>
                <a:latin typeface="+mn-lt"/>
                <a:cs typeface="Arial" panose="020B0604020202020204" pitchFamily="34" charset="0"/>
              </a:rPr>
              <a:t>г</a:t>
            </a:r>
            <a:r>
              <a:rPr lang="ru-RU" sz="2000" b="1" dirty="0" smtClean="0">
                <a:solidFill>
                  <a:srgbClr val="01629D"/>
                </a:solidFill>
                <a:latin typeface="+mn-lt"/>
                <a:cs typeface="Arial" panose="020B0604020202020204" pitchFamily="34" charset="0"/>
              </a:rPr>
              <a:t>осударственное общеобразовательное учреждение Ярославской области «Лицей № 86»</a:t>
            </a:r>
            <a:endParaRPr lang="ru-RU" sz="2000" b="1" dirty="0">
              <a:solidFill>
                <a:srgbClr val="01629D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1427163" y="730250"/>
            <a:ext cx="28892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altLang="ru-RU" sz="1400" dirty="0">
                <a:latin typeface="+mn-lt"/>
                <a:cs typeface="Times New Roman" pitchFamily="18" charset="0"/>
              </a:rPr>
              <a:t>Основан в 1990 году.</a:t>
            </a:r>
          </a:p>
          <a:p>
            <a:pPr>
              <a:defRPr/>
            </a:pPr>
            <a:r>
              <a:rPr lang="ru-RU" altLang="ru-RU" sz="1400" dirty="0">
                <a:latin typeface="+mn-lt"/>
                <a:cs typeface="Times New Roman" pitchFamily="18" charset="0"/>
              </a:rPr>
              <a:t>Входит в  перечень  «ТОП-100 лучших образовательных организаций по технологическому профилю»,</a:t>
            </a:r>
          </a:p>
          <a:p>
            <a:pPr>
              <a:defRPr/>
            </a:pPr>
            <a:r>
              <a:rPr lang="ru-RU" altLang="ru-RU" sz="1400" dirty="0">
                <a:latin typeface="+mn-lt"/>
                <a:cs typeface="Times New Roman" pitchFamily="18" charset="0"/>
              </a:rPr>
              <a:t>«ТОП-30 лучших образовательных организаций Всероссийского конкурса «Большая перемена».</a:t>
            </a:r>
          </a:p>
          <a:p>
            <a:pPr>
              <a:defRPr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35475" y="842963"/>
            <a:ext cx="4502150" cy="33956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1800" b="1" dirty="0">
                <a:solidFill>
                  <a:srgbClr val="891111"/>
                </a:solidFill>
                <a:cs typeface="Times New Roman" panose="02020603050405020304" pitchFamily="18" charset="0"/>
              </a:rPr>
              <a:t>ГОУ ЯО «Лицей № 86» сегодня:</a:t>
            </a:r>
          </a:p>
          <a:p>
            <a:pPr marL="214313" indent="-214313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1800" dirty="0">
                <a:cs typeface="Times New Roman" panose="02020603050405020304" pitchFamily="18" charset="0"/>
              </a:rPr>
              <a:t>индивидуализация образовательного процесса</a:t>
            </a:r>
          </a:p>
          <a:p>
            <a:pPr marL="214313" indent="-214313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1800" dirty="0">
                <a:cs typeface="Times New Roman" panose="02020603050405020304" pitchFamily="18" charset="0"/>
              </a:rPr>
              <a:t>высокотехнологичные учебные комплексы в сочетании с новыми технологиями преподавания</a:t>
            </a:r>
          </a:p>
          <a:p>
            <a:pPr marL="214313" indent="-214313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1800" dirty="0">
                <a:cs typeface="Times New Roman" panose="02020603050405020304" pitchFamily="18" charset="0"/>
              </a:rPr>
              <a:t>вариативные учебные материалы и программы, позволяющих каждому ученику раскрыть свои уникальные способности</a:t>
            </a:r>
          </a:p>
          <a:p>
            <a:pPr marL="214313" indent="-214313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1800" dirty="0">
                <a:cs typeface="Times New Roman" panose="02020603050405020304" pitchFamily="18" charset="0"/>
              </a:rPr>
              <a:t>профессиональная ориентация, сетевые формы взаимодействия с ведущими колледжами и вузами региона, производственными партнерами</a:t>
            </a:r>
          </a:p>
          <a:p>
            <a:pPr fontAlgn="auto">
              <a:spcAft>
                <a:spcPts val="0"/>
              </a:spcAft>
              <a:defRPr/>
            </a:pPr>
            <a:endParaRPr lang="ru-RU" sz="1800" dirty="0">
              <a:solidFill>
                <a:srgbClr val="11569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9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2500313"/>
            <a:ext cx="3579812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/>
            </a:extLst>
          </p:cNvPr>
          <p:cNvSpPr/>
          <p:nvPr/>
        </p:nvSpPr>
        <p:spPr>
          <a:xfrm>
            <a:off x="107950" y="123825"/>
            <a:ext cx="8928100" cy="4895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1146175"/>
            <a:ext cx="8569325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cs typeface="Arial" charset="0"/>
              </a:rPr>
              <a:t>- </a:t>
            </a:r>
            <a:r>
              <a:rPr lang="ru-RU" sz="2200" dirty="0">
                <a:latin typeface="+mn-lt"/>
                <a:cs typeface="Arial" charset="0"/>
              </a:rPr>
              <a:t>Стратегия научно-технологического развития до 2035 года</a:t>
            </a:r>
          </a:p>
          <a:p>
            <a:pPr>
              <a:defRPr/>
            </a:pPr>
            <a:r>
              <a:rPr lang="ru-RU" sz="2200" dirty="0">
                <a:latin typeface="+mn-lt"/>
                <a:cs typeface="Arial" charset="0"/>
              </a:rPr>
              <a:t>- Национальные проекты «Наука» и «Образование»</a:t>
            </a:r>
          </a:p>
          <a:p>
            <a:pPr>
              <a:defRPr/>
            </a:pPr>
            <a:r>
              <a:rPr lang="ru-RU" sz="2200" dirty="0">
                <a:latin typeface="+mn-lt"/>
                <a:cs typeface="Arial" charset="0"/>
              </a:rPr>
              <a:t>- Государственная программа «Научно-технологическое развитие Российской Федерации на 2019-2030 годы»</a:t>
            </a:r>
          </a:p>
        </p:txBody>
      </p:sp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395288" y="3182938"/>
            <a:ext cx="806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/>
              <a:t>«Стратегия научно-технологического развития до 2035 года» ставит своей целью обеспечение независимости и конкурентоспособности страны за счет создания эффективной системы наращивания и наиболее полного использования интеллектуального потенциала нации</a:t>
            </a:r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430213" y="268288"/>
            <a:ext cx="81359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Основа деятельности - ключевые документы РФ</a:t>
            </a:r>
            <a:endParaRPr lang="ru-RU" sz="2800" dirty="0"/>
          </a:p>
        </p:txBody>
      </p:sp>
      <p:pic>
        <p:nvPicPr>
          <p:cNvPr id="4102" name="Picture 10" descr="C:\Начало 2020-2021 учебного года\Новая эмбле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4181475"/>
            <a:ext cx="88106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3688" y="123825"/>
            <a:ext cx="835183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200" dirty="0">
                <a:solidFill>
                  <a:schemeClr val="accent1"/>
                </a:solidFill>
                <a:latin typeface="+mn-lt"/>
                <a:cs typeface="Arial" charset="0"/>
              </a:rPr>
              <a:t>Цель образовательного проекта «Инженерный класс»</a:t>
            </a:r>
            <a:r>
              <a:rPr lang="ru-RU" sz="2200" dirty="0">
                <a:latin typeface="+mn-lt"/>
                <a:cs typeface="Arial" charset="0"/>
              </a:rPr>
              <a:t> – подготовка со школьной скамьи компетентных специалистов, необходимых экономике региона и востребованных на современном рынке  труда.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041" y="1635646"/>
            <a:ext cx="499839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700" dirty="0">
                <a:latin typeface="+mn-lt"/>
                <a:cs typeface="Arial" charset="0"/>
              </a:rPr>
              <a:t>Реализация данного проекта позволит отработать механизмы успешных образовательных практик в области ранней профессиональной ориентации </a:t>
            </a:r>
            <a:r>
              <a:rPr lang="ru-RU" sz="1700" dirty="0" smtClean="0">
                <a:latin typeface="+mn-lt"/>
                <a:cs typeface="Arial" charset="0"/>
              </a:rPr>
              <a:t>подростков к </a:t>
            </a:r>
            <a:r>
              <a:rPr lang="ru-RU" sz="1700" dirty="0" smtClean="0">
                <a:latin typeface="+mn-lt"/>
              </a:rPr>
              <a:t>инженерным специальностям</a:t>
            </a:r>
            <a:r>
              <a:rPr lang="ru-RU" sz="1700" dirty="0">
                <a:latin typeface="+mn-lt"/>
                <a:cs typeface="Arial" charset="0"/>
              </a:rPr>
              <a:t>, популяризировать научно-техническое творчество, стимулировать интерес школьников к научно-техническому развитию региона; будет способствовать выявлению, отбору и поддержке талантливых детей.</a:t>
            </a:r>
          </a:p>
        </p:txBody>
      </p:sp>
      <p:pic>
        <p:nvPicPr>
          <p:cNvPr id="6" name="Picture 8" descr="Возможно, это изображение (4 человека, люди сидят, люди стоят и в помещении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1" b="23672"/>
          <a:stretch>
            <a:fillRect/>
          </a:stretch>
        </p:blipFill>
        <p:spPr bwMode="auto">
          <a:xfrm>
            <a:off x="5493966" y="1347614"/>
            <a:ext cx="314029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7494"/>
            <a:ext cx="523801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+mn-lt"/>
                <a:cs typeface="Arial" charset="0"/>
              </a:rPr>
              <a:t>Обучение </a:t>
            </a:r>
            <a:r>
              <a:rPr lang="ru-RU" sz="2400" b="1" dirty="0">
                <a:solidFill>
                  <a:schemeClr val="accent1"/>
                </a:solidFill>
                <a:latin typeface="+mn-lt"/>
                <a:cs typeface="Arial" charset="0"/>
              </a:rPr>
              <a:t>в «Инженерном </a:t>
            </a:r>
            <a:r>
              <a:rPr lang="ru-RU" sz="2400" b="1" dirty="0" smtClean="0">
                <a:solidFill>
                  <a:schemeClr val="accent1"/>
                </a:solidFill>
                <a:latin typeface="+mn-lt"/>
                <a:cs typeface="Arial" charset="0"/>
              </a:rPr>
              <a:t>       «ЯНОС- классе</a:t>
            </a:r>
            <a:r>
              <a:rPr lang="ru-RU" sz="2400" b="1" dirty="0">
                <a:solidFill>
                  <a:schemeClr val="accent1"/>
                </a:solidFill>
                <a:latin typeface="+mn-lt"/>
                <a:cs typeface="Arial" charset="0"/>
              </a:rPr>
              <a:t>» позволяет:</a:t>
            </a:r>
          </a:p>
          <a:p>
            <a:pPr>
              <a:defRPr/>
            </a:pPr>
            <a:endParaRPr lang="ru-RU" sz="1200" dirty="0">
              <a:cs typeface="Arial" charset="0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изучить на углубленном уровне предметы: математика, химия, физика, информатика (по выбору ученика);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пройти обучение по программам: «Техническое черчение», «Углубленное программирование», «3-</a:t>
            </a:r>
            <a:r>
              <a:rPr lang="en-US" sz="1600" dirty="0">
                <a:latin typeface="+mn-lt"/>
                <a:cs typeface="Arial" charset="0"/>
              </a:rPr>
              <a:t>D</a:t>
            </a:r>
            <a:r>
              <a:rPr lang="ru-RU" sz="1600" dirty="0">
                <a:latin typeface="+mn-lt"/>
                <a:cs typeface="Arial" charset="0"/>
              </a:rPr>
              <a:t> моделирование» и др.;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выполнять проектные и научно-исследовательские работы в проектной лаборатории лицея с использованием передовых технологий и современного высокотехнологичного оборудования;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представлять и защищать проекты на инженерных, технических и естественно-научных олимпиадах, конференциях и форумах муниципального, регионального и всероссийского уровней. </a:t>
            </a:r>
          </a:p>
        </p:txBody>
      </p:sp>
      <p:pic>
        <p:nvPicPr>
          <p:cNvPr id="6147" name="Picture 2" descr="F:\Балтийский конкурс 2020\Завод фото\Центральное фото №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" b="5605"/>
          <a:stretch>
            <a:fillRect/>
          </a:stretch>
        </p:blipFill>
        <p:spPr>
          <a:xfrm>
            <a:off x="5672138" y="339725"/>
            <a:ext cx="3262312" cy="2055813"/>
          </a:xfrm>
        </p:spPr>
      </p:pic>
      <p:pic>
        <p:nvPicPr>
          <p:cNvPr id="6148" name="Picture 3" descr="F:\Балтийский конкурс 2020\Завод фото\дети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" t="3900" r="-131"/>
          <a:stretch>
            <a:fillRect/>
          </a:stretch>
        </p:blipFill>
        <p:spPr bwMode="auto">
          <a:xfrm>
            <a:off x="5684838" y="2716213"/>
            <a:ext cx="3251200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215900" y="627063"/>
            <a:ext cx="87122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altLang="ru-RU" sz="1400" dirty="0">
                <a:latin typeface="+mn-lt"/>
                <a:cs typeface="Times New Roman" pitchFamily="18" charset="0"/>
              </a:rPr>
              <a:t>Формируется осознание обучающимися своих интересов, способностей, общественных ценностей, связанных с выбором профессии и своего места в обществе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716578"/>
              </p:ext>
            </p:extLst>
          </p:nvPr>
        </p:nvGraphicFramePr>
        <p:xfrm>
          <a:off x="323528" y="1203598"/>
          <a:ext cx="4570412" cy="3657918"/>
        </p:xfrm>
        <a:graphic>
          <a:graphicData uri="http://schemas.openxmlformats.org/drawingml/2006/table">
            <a:tbl>
              <a:tblPr/>
              <a:tblGrid>
                <a:gridCol w="1214437"/>
                <a:gridCol w="3355975"/>
              </a:tblGrid>
              <a:tr h="164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Урочная деятельность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(особенности учебного плана)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Основы проектной деятельности (5 класс)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История науки (5 класс)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Увлекательная наука о фигурах (5 класс)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Открытие мира (5-6  классы)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Информатика (с 5 класса)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Предпрофильное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обучение с 7 класса (4 вертикали) 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Углубленное изучение математики во всех классах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Внеурочная деятельность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(самые востребованные курсы)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Математика на шахматной доске 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Эксперименты в физике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Юный информатик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Юный математик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Логика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Техническое творчество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Юный спасатель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Региональный проект «Математическая 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on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line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игра»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Экологическая грамотность</a:t>
                      </a:r>
                    </a:p>
                    <a:p>
                      <a:pPr marL="377825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Математическое моделирование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84" name="Rectangle 2"/>
          <p:cNvSpPr>
            <a:spLocks noChangeArrowheads="1"/>
          </p:cNvSpPr>
          <p:nvPr/>
        </p:nvSpPr>
        <p:spPr bwMode="auto">
          <a:xfrm>
            <a:off x="0" y="-173038"/>
            <a:ext cx="138113" cy="34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endParaRPr lang="ru-RU" altLang="ru-RU"/>
          </a:p>
        </p:txBody>
      </p:sp>
      <p:pic>
        <p:nvPicPr>
          <p:cNvPr id="718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85725"/>
            <a:ext cx="5286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7" name="Заголовок 1"/>
          <p:cNvSpPr>
            <a:spLocks noGrp="1"/>
          </p:cNvSpPr>
          <p:nvPr>
            <p:ph type="title"/>
          </p:nvPr>
        </p:nvSpPr>
        <p:spPr>
          <a:xfrm>
            <a:off x="231775" y="128588"/>
            <a:ext cx="8229600" cy="422275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chemeClr val="accent1"/>
                </a:solidFill>
                <a:latin typeface="+mn-lt"/>
                <a:ea typeface="Calibri" pitchFamily="34" charset="0"/>
                <a:cs typeface="Arial" pitchFamily="34" charset="0"/>
              </a:rPr>
              <a:t>ГОУ ЯО «Лицей № 86», 5-7 классы</a:t>
            </a:r>
          </a:p>
        </p:txBody>
      </p:sp>
      <p:pic>
        <p:nvPicPr>
          <p:cNvPr id="11" name="Picture 2" descr="C:\Начало 2019-2020\Школа открытий 76 2019 год\image-0-02-05-f96d21a74b93d4fcf04ef2253cc46bc57baf1f9de7050fd8e410fd926e239ef1-V_1576059869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7" b="19168"/>
          <a:stretch>
            <a:fillRect/>
          </a:stretch>
        </p:blipFill>
        <p:spPr bwMode="auto">
          <a:xfrm>
            <a:off x="5004048" y="987574"/>
            <a:ext cx="216204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ÐÐ° Ð´Ð°Ð½Ð½Ð¾Ð¼ Ð¸Ð·Ð¾Ð±ÑÐ°Ð¶ÐµÐ½Ð¸Ð¸ Ð¼Ð¾Ð¶ÐµÑ Ð½Ð°ÑÐ¾Ð´Ð¸ÑÑÑÑ: 2 ÑÐµÐ»Ð¾Ð²ÐµÐºÐ°, Ð»ÑÐ´Ð¸ ÑÐ¸Ð´ÑÑ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5"/>
          <a:stretch>
            <a:fillRect/>
          </a:stretch>
        </p:blipFill>
        <p:spPr bwMode="auto">
          <a:xfrm>
            <a:off x="6571524" y="2931790"/>
            <a:ext cx="2356576" cy="200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extLst>
              <a:ext uri="smNativeData"/>
            </a:extLst>
          </p:cNvSpPr>
          <p:nvPr/>
        </p:nvSpPr>
        <p:spPr>
          <a:xfrm>
            <a:off x="-123825" y="138113"/>
            <a:ext cx="9178925" cy="992187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 algn="ctr" defTabSz="685800"/>
            <a:r>
              <a:rPr lang="ru-RU" sz="2400" b="1" dirty="0">
                <a:solidFill>
                  <a:schemeClr val="accent1"/>
                </a:solidFill>
              </a:rPr>
              <a:t>Образовательные траектории</a:t>
            </a:r>
          </a:p>
          <a:p>
            <a:pPr algn="ctr" defTabSz="685800"/>
            <a:r>
              <a:rPr lang="ru-RU" sz="2400" b="1" dirty="0">
                <a:solidFill>
                  <a:schemeClr val="accent1"/>
                </a:solidFill>
              </a:rPr>
              <a:t>ГОУ ЯО «Лицей № 86» по обновленным ФГОС </a:t>
            </a:r>
          </a:p>
          <a:p>
            <a:pPr algn="ctr" defTabSz="685800"/>
            <a:endParaRPr lang="ru-RU" sz="4500" b="1" dirty="0">
              <a:solidFill>
                <a:srgbClr val="E46C0A"/>
              </a:solidFill>
              <a:latin typeface="Arial" pitchFamily="34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179388" y="1274763"/>
            <a:ext cx="2843212" cy="3486150"/>
          </a:xfrm>
          <a:prstGeom prst="homePlate">
            <a:avLst>
              <a:gd name="adj" fmla="val 2858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5-6 классы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Общеобразовательные классы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marL="257175" indent="-257175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Развивающая образовательная среда</a:t>
            </a:r>
          </a:p>
          <a:p>
            <a:pPr marL="257175" indent="-257175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Основы проектной деятельности</a:t>
            </a:r>
          </a:p>
          <a:p>
            <a:pPr marL="257175" indent="-257175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Базовые курсы школы РАН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marL="214313" indent="-214313" algn="ctr">
              <a:buFont typeface="Wingdings" panose="05000000000000000000" pitchFamily="2" charset="2"/>
              <a:buChar char="ü"/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Шеврон 3"/>
          <p:cNvSpPr/>
          <p:nvPr/>
        </p:nvSpPr>
        <p:spPr>
          <a:xfrm>
            <a:off x="2339975" y="1274763"/>
            <a:ext cx="3716338" cy="3486150"/>
          </a:xfrm>
          <a:prstGeom prst="chevron">
            <a:avLst>
              <a:gd name="adj" fmla="val 2457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7-9 классы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Предпрофильное обучение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«Физико-математическая вертикаль»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«</a:t>
            </a:r>
            <a:r>
              <a:rPr lang="en-US" sz="1200" dirty="0">
                <a:solidFill>
                  <a:schemeClr val="tx1"/>
                </a:solidFill>
              </a:rPr>
              <a:t>IT</a:t>
            </a:r>
            <a:r>
              <a:rPr lang="ru-RU" sz="1200" dirty="0">
                <a:solidFill>
                  <a:schemeClr val="tx1"/>
                </a:solidFill>
              </a:rPr>
              <a:t>-вертикаль»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«Естественно-научная вертикаль»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Классы с углубленным изучением математики (предпринимательское направление)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Шеврон 4"/>
          <p:cNvSpPr/>
          <p:nvPr/>
        </p:nvSpPr>
        <p:spPr>
          <a:xfrm>
            <a:off x="5364163" y="1274763"/>
            <a:ext cx="3779837" cy="3486150"/>
          </a:xfrm>
          <a:prstGeom prst="chevron">
            <a:avLst>
              <a:gd name="adj" fmla="val 24573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10-11 класс</a:t>
            </a:r>
          </a:p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Предпрофессиональное</a:t>
            </a:r>
            <a:r>
              <a:rPr lang="ru-RU" sz="1600" b="1" dirty="0">
                <a:solidFill>
                  <a:schemeClr val="tx1"/>
                </a:solidFill>
              </a:rPr>
              <a:t> обучение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endParaRPr lang="ru-RU" b="1" dirty="0"/>
          </a:p>
          <a:p>
            <a:pPr marL="267891" indent="-267891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Технологический (ЯНОС-класс)</a:t>
            </a:r>
          </a:p>
          <a:p>
            <a:pPr marL="267891" indent="-267891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Технологический (Информационно-технологический класс)</a:t>
            </a:r>
          </a:p>
          <a:p>
            <a:pPr marL="267891" indent="-267891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Естественно-научный (фармацевтический класс)</a:t>
            </a:r>
          </a:p>
          <a:p>
            <a:pPr marL="267891" indent="-267891">
              <a:buClr>
                <a:schemeClr val="accent6">
                  <a:lumMod val="75000"/>
                </a:schemeClr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solidFill>
                  <a:schemeClr val="tx1"/>
                </a:solidFill>
              </a:rPr>
              <a:t>Социально-экономический/       Гуманитарный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33458" y="51470"/>
            <a:ext cx="8229600" cy="42068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Дополнительное образование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796423"/>
              </p:ext>
            </p:extLst>
          </p:nvPr>
        </p:nvGraphicFramePr>
        <p:xfrm>
          <a:off x="215553" y="555526"/>
          <a:ext cx="8424862" cy="19542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120694"/>
                <a:gridCol w="2304168"/>
              </a:tblGrid>
              <a:tr h="12205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Подготовка </a:t>
                      </a:r>
                      <a:r>
                        <a:rPr lang="ru-RU" sz="1600" u="none" strike="noStrike" dirty="0">
                          <a:effectLst/>
                        </a:rPr>
                        <a:t>к инженерным </a:t>
                      </a:r>
                      <a:r>
                        <a:rPr lang="ru-RU" sz="1600" u="none" strike="noStrike" dirty="0" smtClean="0">
                          <a:effectLst/>
                        </a:rPr>
                        <a:t>олимпиадам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Ноутбуки,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3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D 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–принтер, комплекты по робототехнике, паяльная станция, столярный и слесарный инструменты 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b"/>
                </a:tc>
              </a:tr>
              <a:tr h="4887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Робототехника и основы конструирования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Ноутбуки, наборы по робототехнике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VEX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b"/>
                </a:tc>
              </a:tr>
              <a:tr h="2448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Клуб </a:t>
                      </a:r>
                      <a:r>
                        <a:rPr lang="en-US" sz="1600" u="none" strike="noStrike" dirty="0" smtClean="0">
                          <a:effectLst/>
                        </a:rPr>
                        <a:t>Case-In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Ноутбуки 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5" marR="1215" marT="911" marB="0" anchor="b"/>
                </a:tc>
              </a:tr>
            </a:tbl>
          </a:graphicData>
        </a:graphic>
      </p:graphicFrame>
      <p:pic>
        <p:nvPicPr>
          <p:cNvPr id="6" name="Picture 2" descr="Возможно, это изображение (4 человека, люди сидят, люди стоят и в помещении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93368"/>
            <a:ext cx="4104456" cy="241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F:\Инженерные каникулы День 2\SAM_53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51519" y="2593369"/>
            <a:ext cx="3960440" cy="241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99592" y="123478"/>
            <a:ext cx="6934200" cy="295275"/>
          </a:xfrm>
        </p:spPr>
        <p:txBody>
          <a:bodyPr/>
          <a:lstStyle/>
          <a:p>
            <a:pPr>
              <a:defRPr/>
            </a:pPr>
            <a:r>
              <a:rPr lang="ru-RU" altLang="ru-RU" sz="2400" b="1" dirty="0" smtClean="0">
                <a:solidFill>
                  <a:schemeClr val="accent1"/>
                </a:solidFill>
                <a:latin typeface="+mn-lt"/>
              </a:rPr>
              <a:t>Преимущества интеграции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884" y="652980"/>
            <a:ext cx="3672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увеличение пространства развития творческой и познавательной активности;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возможность реализовать индивидуальную образовательную траекторию обучения;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расширение тематики изучаемого материала;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д</a:t>
            </a:r>
            <a:r>
              <a:rPr lang="ru-RU" sz="1600" dirty="0" smtClean="0">
                <a:latin typeface="+mn-lt"/>
                <a:cs typeface="Arial" charset="0"/>
              </a:rPr>
              <a:t>емонстрация способностей</a:t>
            </a:r>
            <a:r>
              <a:rPr lang="ru-RU" sz="1600" dirty="0">
                <a:latin typeface="+mn-lt"/>
                <a:cs typeface="Arial" charset="0"/>
              </a:rPr>
              <a:t>, невостребованных основным образованием;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увеличение спектра учебных предметов;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повышение роли самостоятельной работы; 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600" dirty="0">
                <a:latin typeface="+mn-lt"/>
                <a:cs typeface="Arial" charset="0"/>
              </a:rPr>
              <a:t>реализация лучших личностных качеств. </a:t>
            </a:r>
          </a:p>
          <a:p>
            <a:pPr>
              <a:defRPr/>
            </a:pPr>
            <a:endParaRPr lang="ru-RU" sz="1600" dirty="0">
              <a:cs typeface="Arial" charset="0"/>
            </a:endParaRPr>
          </a:p>
        </p:txBody>
      </p:sp>
      <p:pic>
        <p:nvPicPr>
          <p:cNvPr id="8" name="Picture 8" descr="Возможно, это изображение (3 человека, люди сидят и люди стоят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1" b="21739"/>
          <a:stretch>
            <a:fillRect/>
          </a:stretch>
        </p:blipFill>
        <p:spPr bwMode="auto">
          <a:xfrm>
            <a:off x="3923929" y="2881342"/>
            <a:ext cx="2436600" cy="2112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s://scontent-frx5-1.xx.fbcdn.net/v/t1.0-9/119989723_380425129624816_725673225799669142_o.jpg?_nc_cat=110&amp;ccb=2&amp;_nc_sid=730e14&amp;_nc_eui2=AeHyPwiXjQNInlVk8WRScHB8hkhfeRWcuaOGSF95FZy5o27YxLv6zyQ1O4cJviB0lK1WphFZWqgsK2dsoSm4An5O&amp;_nc_ohc=3MDWhZ3zn9IAX_ZpYNH&amp;_nc_ht=scontent-frx5-1.xx&amp;oh=3a72b608c0781ea0f0eed6a506b0e3ba&amp;oe=5FEF8D4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29" y="2876147"/>
            <a:ext cx="2408344" cy="215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ject 27"/>
          <p:cNvSpPr/>
          <p:nvPr/>
        </p:nvSpPr>
        <p:spPr>
          <a:xfrm>
            <a:off x="3952187" y="710721"/>
            <a:ext cx="4816685" cy="21654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Непрерывное технологическое образов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Непрерывное технологическое образование 1</Template>
  <TotalTime>432</TotalTime>
  <Words>648</Words>
  <Application>Microsoft Office PowerPoint</Application>
  <PresentationFormat>Экран (16:9)</PresentationFormat>
  <Paragraphs>139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Непрерывное технологическое образование 1</vt:lpstr>
      <vt:lpstr>Непрерывное технологическое образование: интеграция общего и дополнительного образования</vt:lpstr>
      <vt:lpstr>государственное общеобразовательное учреждение Ярославской области «Лицей № 86»</vt:lpstr>
      <vt:lpstr>Презентация PowerPoint</vt:lpstr>
      <vt:lpstr>Презентация PowerPoint</vt:lpstr>
      <vt:lpstr>Презентация PowerPoint</vt:lpstr>
      <vt:lpstr>ГОУ ЯО «Лицей № 86», 5-7 классы</vt:lpstr>
      <vt:lpstr>Презентация PowerPoint</vt:lpstr>
      <vt:lpstr>Дополнительное образование</vt:lpstr>
      <vt:lpstr>Преимущества интеграции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государственное общеобразовательное учреждение Ярославской области «Лицей № 86» Директор: Большакова  Ольга Владимировна Адрес: 150023, г. Ярославль,  ул. Зелинского, д.6. Телефоны: (4852) 47-04-56,  44-56-44 E-mail: yarlicey086@yandex.ru Адрес сайта:  www.licey86.ru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Непрерывное технологическое образование: интеграция общего и дополнительного образования</dc:title>
  <dc:creator>Ирина</dc:creator>
  <cp:lastModifiedBy>Ирина</cp:lastModifiedBy>
  <cp:revision>15</cp:revision>
  <dcterms:created xsi:type="dcterms:W3CDTF">2024-11-08T18:27:19Z</dcterms:created>
  <dcterms:modified xsi:type="dcterms:W3CDTF">2024-11-10T16:48:39Z</dcterms:modified>
</cp:coreProperties>
</file>