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4" r:id="rId2"/>
    <p:sldId id="507" r:id="rId3"/>
    <p:sldId id="476" r:id="rId4"/>
    <p:sldId id="485" r:id="rId5"/>
    <p:sldId id="516" r:id="rId6"/>
    <p:sldId id="488" r:id="rId7"/>
    <p:sldId id="489" r:id="rId8"/>
    <p:sldId id="492" r:id="rId9"/>
    <p:sldId id="493" r:id="rId10"/>
    <p:sldId id="490" r:id="rId11"/>
    <p:sldId id="494" r:id="rId12"/>
    <p:sldId id="511" r:id="rId13"/>
    <p:sldId id="508" r:id="rId14"/>
    <p:sldId id="509" r:id="rId15"/>
    <p:sldId id="510" r:id="rId16"/>
    <p:sldId id="500" r:id="rId17"/>
    <p:sldId id="515" r:id="rId18"/>
    <p:sldId id="512" r:id="rId19"/>
    <p:sldId id="48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阮 幸云" initials="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175"/>
    <a:srgbClr val="5B9BD5"/>
    <a:srgbClr val="8393B7"/>
    <a:srgbClr val="A5A5A5"/>
    <a:srgbClr val="2C74B3"/>
    <a:srgbClr val="FFE593"/>
    <a:srgbClr val="F8AEE5"/>
    <a:srgbClr val="C5074B"/>
    <a:srgbClr val="F2F2F2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4" autoAdjust="0"/>
    <p:restoredTop sz="95730" autoAdjust="0"/>
  </p:normalViewPr>
  <p:slideViewPr>
    <p:cSldViewPr snapToGrid="0">
      <p:cViewPr varScale="1">
        <p:scale>
          <a:sx n="70" d="100"/>
          <a:sy n="70" d="100"/>
        </p:scale>
        <p:origin x="34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b="1" dirty="0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Уровень</a:t>
            </a:r>
            <a:r>
              <a:rPr lang="ru-RU" sz="1600" b="1" baseline="0" dirty="0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формирования функциональной</a:t>
            </a:r>
            <a:r>
              <a:rPr lang="ru-RU" sz="1600" b="1" baseline="0" dirty="0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 грамотности с 1 по 3 классы на 2022-2023 </a:t>
            </a:r>
            <a:r>
              <a:rPr lang="ru-RU" sz="1600" b="1" baseline="0" dirty="0" err="1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уч.гг</a:t>
            </a:r>
            <a:r>
              <a:rPr lang="ru-RU" sz="1600" b="1" baseline="0" dirty="0" smtClean="0">
                <a:solidFill>
                  <a:schemeClr val="accent1"/>
                </a:solidFill>
                <a:latin typeface="+mn-lt"/>
                <a:cs typeface="Times New Roman" panose="02020603050405020304" pitchFamily="18" charset="0"/>
              </a:rPr>
              <a:t>. </a:t>
            </a:r>
            <a:endParaRPr lang="ru-RU" sz="1600" b="1" dirty="0">
              <a:solidFill>
                <a:schemeClr val="accent1"/>
              </a:solidFill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7.3975464124267254E-2"/>
          <c:y val="4.82096016824012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1 п/г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38</c:v>
                </c:pt>
                <c:pt idx="2">
                  <c:v>39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D1-4F0B-BB12-51F96D4E3B9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Высокий 2 п/г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</c:v>
                </c:pt>
                <c:pt idx="1">
                  <c:v>42</c:v>
                </c:pt>
                <c:pt idx="2">
                  <c:v>41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D1-4F0B-BB12-51F96D4E3B9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 1 п/г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40</c:v>
                </c:pt>
                <c:pt idx="1">
                  <c:v>42</c:v>
                </c:pt>
                <c:pt idx="2">
                  <c:v>46</c:v>
                </c:pt>
                <c:pt idx="3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1D1-4F0B-BB12-51F96D4E3B9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Средний 2 п/г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43</c:v>
                </c:pt>
                <c:pt idx="1">
                  <c:v>38</c:v>
                </c:pt>
                <c:pt idx="2">
                  <c:v>46</c:v>
                </c:pt>
                <c:pt idx="3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1D1-4F0B-BB12-51F96D4E3B9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Низкий 1 п/г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25</c:v>
                </c:pt>
                <c:pt idx="1">
                  <c:v>20</c:v>
                </c:pt>
                <c:pt idx="2">
                  <c:v>15</c:v>
                </c:pt>
                <c:pt idx="3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1D1-4F0B-BB12-51F96D4E3B9A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Низкий 2 п/г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Математическая</c:v>
                </c:pt>
                <c:pt idx="1">
                  <c:v>Читательская</c:v>
                </c:pt>
                <c:pt idx="2">
                  <c:v>Естественнонаучная</c:v>
                </c:pt>
                <c:pt idx="3">
                  <c:v>Финансовая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19</c:v>
                </c:pt>
                <c:pt idx="1">
                  <c:v>20</c:v>
                </c:pt>
                <c:pt idx="2">
                  <c:v>13</c:v>
                </c:pt>
                <c:pt idx="3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1D1-4F0B-BB12-51F96D4E3B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21916096"/>
        <c:axId val="1806059584"/>
      </c:barChart>
      <c:catAx>
        <c:axId val="172191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06059584"/>
        <c:crosses val="autoZero"/>
        <c:auto val="1"/>
        <c:lblAlgn val="ctr"/>
        <c:lblOffset val="100"/>
        <c:noMultiLvlLbl val="0"/>
      </c:catAx>
      <c:valAx>
        <c:axId val="180605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21916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EC695-A958-4940-807C-C10AB1B39B7A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BA4487-0677-4E30-AAD9-3FD1052FC123}">
      <dgm:prSet phldrT="[Текст]" custT="1"/>
      <dgm:spPr>
        <a:noFill/>
      </dgm:spPr>
      <dgm:t>
        <a:bodyPr/>
        <a:lstStyle/>
        <a:p>
          <a:pPr>
            <a:spcAft>
              <a:spcPts val="0"/>
            </a:spcAft>
          </a:pPr>
          <a:r>
            <a:rPr lang="sah-RU" sz="3200" dirty="0" smtClean="0">
              <a:latin typeface="Century Gothic" panose="020B0502020202020204" pitchFamily="34" charset="0"/>
            </a:rPr>
            <a:t>23</a:t>
          </a:r>
        </a:p>
        <a:p>
          <a:pPr>
            <a:spcAft>
              <a:spcPts val="0"/>
            </a:spcAft>
          </a:pPr>
          <a:r>
            <a:rPr lang="ru-RU" sz="900" b="1" dirty="0" smtClean="0">
              <a:latin typeface="Century Gothic" panose="020B0502020202020204" pitchFamily="34" charset="0"/>
            </a:rPr>
            <a:t>ДООП</a:t>
          </a:r>
          <a:endParaRPr lang="ru-RU" sz="900" b="1" dirty="0">
            <a:latin typeface="Century Gothic" panose="020B0502020202020204" pitchFamily="34" charset="0"/>
          </a:endParaRPr>
        </a:p>
      </dgm:t>
    </dgm:pt>
    <dgm:pt modelId="{2C311C66-7B87-464B-BFC0-29CCE3456AE2}" type="parTrans" cxnId="{A5014602-A9BD-4FFF-81F1-7E93E1506F28}">
      <dgm:prSet/>
      <dgm:spPr/>
      <dgm:t>
        <a:bodyPr/>
        <a:lstStyle/>
        <a:p>
          <a:endParaRPr lang="ru-RU"/>
        </a:p>
      </dgm:t>
    </dgm:pt>
    <dgm:pt modelId="{82CBD984-AF6F-4328-B295-199986FC705C}" type="sibTrans" cxnId="{A5014602-A9BD-4FFF-81F1-7E93E1506F28}">
      <dgm:prSet/>
      <dgm:spPr/>
      <dgm:t>
        <a:bodyPr/>
        <a:lstStyle/>
        <a:p>
          <a:endParaRPr lang="ru-RU"/>
        </a:p>
      </dgm:t>
    </dgm:pt>
    <dgm:pt modelId="{7BC1202E-DA02-455D-A89F-B2BDDBEBBB8D}">
      <dgm:prSet phldrT="[Текст]" custT="1"/>
      <dgm:spPr>
        <a:noFill/>
      </dgm:spPr>
      <dgm:t>
        <a:bodyPr/>
        <a:lstStyle/>
        <a:p>
          <a:pPr>
            <a:spcAft>
              <a:spcPts val="0"/>
            </a:spcAft>
          </a:pPr>
          <a:r>
            <a:rPr lang="sah-RU" sz="3600" dirty="0" smtClean="0">
              <a:latin typeface="Century Gothic" panose="020B0502020202020204" pitchFamily="34" charset="0"/>
            </a:rPr>
            <a:t>3</a:t>
          </a:r>
        </a:p>
        <a:p>
          <a:pPr>
            <a:spcAft>
              <a:spcPts val="0"/>
            </a:spcAft>
          </a:pPr>
          <a:r>
            <a:rPr lang="sah-RU" sz="800" b="1" dirty="0" smtClean="0">
              <a:latin typeface="Century Gothic" panose="020B0502020202020204" pitchFamily="34" charset="0"/>
            </a:rPr>
            <a:t>НАПРАВЛЕНИЯ</a:t>
          </a:r>
        </a:p>
      </dgm:t>
    </dgm:pt>
    <dgm:pt modelId="{EFE9C12B-EE42-4B25-9177-00CA6C7AEF00}" type="parTrans" cxnId="{C156CD13-AB71-4761-8196-902E2A147D3D}">
      <dgm:prSet/>
      <dgm:spPr/>
      <dgm:t>
        <a:bodyPr/>
        <a:lstStyle/>
        <a:p>
          <a:endParaRPr lang="ru-RU"/>
        </a:p>
      </dgm:t>
    </dgm:pt>
    <dgm:pt modelId="{4D6BB77E-BA01-45DB-9DE8-808E5674A220}" type="sibTrans" cxnId="{C156CD13-AB71-4761-8196-902E2A147D3D}">
      <dgm:prSet/>
      <dgm:spPr/>
      <dgm:t>
        <a:bodyPr/>
        <a:lstStyle/>
        <a:p>
          <a:endParaRPr lang="ru-RU"/>
        </a:p>
      </dgm:t>
    </dgm:pt>
    <dgm:pt modelId="{031A81B0-172C-400B-B4A8-3A0E2CF74F19}" type="pres">
      <dgm:prSet presAssocID="{346EC695-A958-4940-807C-C10AB1B39B7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A5FCD51-EDB9-4E31-A703-2611D9AF6A43}" type="pres">
      <dgm:prSet presAssocID="{FBBA4487-0677-4E30-AAD9-3FD1052FC123}" presName="Accent1" presStyleCnt="0"/>
      <dgm:spPr/>
    </dgm:pt>
    <dgm:pt modelId="{864C26E7-35EB-4DE4-86A7-2300753B6EF6}" type="pres">
      <dgm:prSet presAssocID="{FBBA4487-0677-4E30-AAD9-3FD1052FC123}" presName="Accent" presStyleLbl="node1" presStyleIdx="0" presStyleCnt="2"/>
      <dgm:spPr>
        <a:solidFill>
          <a:srgbClr val="FFC000"/>
        </a:solidFill>
      </dgm:spPr>
    </dgm:pt>
    <dgm:pt modelId="{3C1FBB10-ADCE-4C4C-8E45-C005F18CE433}" type="pres">
      <dgm:prSet presAssocID="{FBBA4487-0677-4E30-AAD9-3FD1052FC123}" presName="Parent1" presStyleLbl="revTx" presStyleIdx="0" presStyleCnt="2" custScaleX="127939" custScaleY="147232" custLinFactNeighborX="-1894" custLinFactNeighborY="-1434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B340D-9E53-4B0F-AEBD-85962623C17C}" type="pres">
      <dgm:prSet presAssocID="{7BC1202E-DA02-455D-A89F-B2BDDBEBBB8D}" presName="Accent2" presStyleCnt="0"/>
      <dgm:spPr/>
    </dgm:pt>
    <dgm:pt modelId="{D3EEE6CD-85FB-4EF4-AA38-A757763C6D44}" type="pres">
      <dgm:prSet presAssocID="{7BC1202E-DA02-455D-A89F-B2BDDBEBBB8D}" presName="Accent" presStyleLbl="node1" presStyleIdx="1" presStyleCnt="2"/>
      <dgm:spPr>
        <a:solidFill>
          <a:schemeClr val="accent2"/>
        </a:solidFill>
      </dgm:spPr>
      <dgm:t>
        <a:bodyPr/>
        <a:lstStyle/>
        <a:p>
          <a:endParaRPr lang="ru-RU"/>
        </a:p>
      </dgm:t>
    </dgm:pt>
    <dgm:pt modelId="{D3A41DA4-C070-4395-B369-876AD32D0D9A}" type="pres">
      <dgm:prSet presAssocID="{7BC1202E-DA02-455D-A89F-B2BDDBEBBB8D}" presName="Parent2" presStyleLbl="revTx" presStyleIdx="1" presStyleCnt="2" custFlipVert="0" custScaleX="109601" custScaleY="1933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56CD13-AB71-4761-8196-902E2A147D3D}" srcId="{346EC695-A958-4940-807C-C10AB1B39B7A}" destId="{7BC1202E-DA02-455D-A89F-B2BDDBEBBB8D}" srcOrd="1" destOrd="0" parTransId="{EFE9C12B-EE42-4B25-9177-00CA6C7AEF00}" sibTransId="{4D6BB77E-BA01-45DB-9DE8-808E5674A220}"/>
    <dgm:cxn modelId="{A04DB79E-9627-418D-8D07-107019F87E68}" type="presOf" srcId="{346EC695-A958-4940-807C-C10AB1B39B7A}" destId="{031A81B0-172C-400B-B4A8-3A0E2CF74F19}" srcOrd="0" destOrd="0" presId="urn:microsoft.com/office/officeart/2009/layout/CircleArrowProcess"/>
    <dgm:cxn modelId="{A5014602-A9BD-4FFF-81F1-7E93E1506F28}" srcId="{346EC695-A958-4940-807C-C10AB1B39B7A}" destId="{FBBA4487-0677-4E30-AAD9-3FD1052FC123}" srcOrd="0" destOrd="0" parTransId="{2C311C66-7B87-464B-BFC0-29CCE3456AE2}" sibTransId="{82CBD984-AF6F-4328-B295-199986FC705C}"/>
    <dgm:cxn modelId="{F73DB4F4-50B6-4AC5-B71B-B211CE60CB9D}" type="presOf" srcId="{7BC1202E-DA02-455D-A89F-B2BDDBEBBB8D}" destId="{D3A41DA4-C070-4395-B369-876AD32D0D9A}" srcOrd="0" destOrd="0" presId="urn:microsoft.com/office/officeart/2009/layout/CircleArrowProcess"/>
    <dgm:cxn modelId="{43CAC045-8A0C-495A-9B4F-776A3B4F4F36}" type="presOf" srcId="{FBBA4487-0677-4E30-AAD9-3FD1052FC123}" destId="{3C1FBB10-ADCE-4C4C-8E45-C005F18CE433}" srcOrd="0" destOrd="0" presId="urn:microsoft.com/office/officeart/2009/layout/CircleArrowProcess"/>
    <dgm:cxn modelId="{84F94047-1105-49E6-89D5-2C7BF2584584}" type="presParOf" srcId="{031A81B0-172C-400B-B4A8-3A0E2CF74F19}" destId="{5A5FCD51-EDB9-4E31-A703-2611D9AF6A43}" srcOrd="0" destOrd="0" presId="urn:microsoft.com/office/officeart/2009/layout/CircleArrowProcess"/>
    <dgm:cxn modelId="{14A38AFE-DE86-4AD9-B6CE-E58570489B8A}" type="presParOf" srcId="{5A5FCD51-EDB9-4E31-A703-2611D9AF6A43}" destId="{864C26E7-35EB-4DE4-86A7-2300753B6EF6}" srcOrd="0" destOrd="0" presId="urn:microsoft.com/office/officeart/2009/layout/CircleArrowProcess"/>
    <dgm:cxn modelId="{5DF5D367-7EB6-4EB5-A9E1-0D55C57B0609}" type="presParOf" srcId="{031A81B0-172C-400B-B4A8-3A0E2CF74F19}" destId="{3C1FBB10-ADCE-4C4C-8E45-C005F18CE433}" srcOrd="1" destOrd="0" presId="urn:microsoft.com/office/officeart/2009/layout/CircleArrowProcess"/>
    <dgm:cxn modelId="{79F3E3AA-CF6B-4E17-B0A2-ECD11550524A}" type="presParOf" srcId="{031A81B0-172C-400B-B4A8-3A0E2CF74F19}" destId="{BF5B340D-9E53-4B0F-AEBD-85962623C17C}" srcOrd="2" destOrd="0" presId="urn:microsoft.com/office/officeart/2009/layout/CircleArrowProcess"/>
    <dgm:cxn modelId="{6234E27D-4651-40CA-B121-5955B715945C}" type="presParOf" srcId="{BF5B340D-9E53-4B0F-AEBD-85962623C17C}" destId="{D3EEE6CD-85FB-4EF4-AA38-A757763C6D44}" srcOrd="0" destOrd="0" presId="urn:microsoft.com/office/officeart/2009/layout/CircleArrowProcess"/>
    <dgm:cxn modelId="{B5AF2DC7-5952-4F27-ADEA-A47894225241}" type="presParOf" srcId="{031A81B0-172C-400B-B4A8-3A0E2CF74F19}" destId="{D3A41DA4-C070-4395-B369-876AD32D0D9A}" srcOrd="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E9FF25-EA55-440D-9174-7A4307B4FF7A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0E5321-5680-4D90-9ACE-613D8287DA8D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  <a:cs typeface="Times New Roman" panose="02020603050405020304" pitchFamily="18" charset="0"/>
            </a:rPr>
            <a:t>Модули ФГ</a:t>
          </a:r>
          <a:endParaRPr lang="ru-RU" sz="2000" dirty="0">
            <a:latin typeface="+mn-lt"/>
            <a:cs typeface="Times New Roman" panose="02020603050405020304" pitchFamily="18" charset="0"/>
          </a:endParaRPr>
        </a:p>
      </dgm:t>
    </dgm:pt>
    <dgm:pt modelId="{2D104AF9-9828-4D20-9E9A-5D0D718562F3}" type="parTrans" cxnId="{C58FD4D4-D987-4200-A91E-C151E5AAFD66}">
      <dgm:prSet/>
      <dgm:spPr/>
      <dgm:t>
        <a:bodyPr/>
        <a:lstStyle/>
        <a:p>
          <a:endParaRPr lang="ru-RU"/>
        </a:p>
      </dgm:t>
    </dgm:pt>
    <dgm:pt modelId="{E872AC99-F710-4C20-8230-83AB5F95528F}" type="sibTrans" cxnId="{C58FD4D4-D987-4200-A91E-C151E5AAFD66}">
      <dgm:prSet/>
      <dgm:spPr/>
      <dgm:t>
        <a:bodyPr/>
        <a:lstStyle/>
        <a:p>
          <a:endParaRPr lang="ru-RU"/>
        </a:p>
      </dgm:t>
    </dgm:pt>
    <dgm:pt modelId="{AC90E8E2-7710-4493-AF01-8D093188FF92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Естественно</a:t>
          </a:r>
        </a:p>
        <a:p>
          <a:r>
            <a:rPr lang="ru-RU" sz="1600" dirty="0" smtClean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научная грамотность</a:t>
          </a:r>
          <a:endParaRPr lang="ru-RU" sz="1600" dirty="0">
            <a:solidFill>
              <a:schemeClr val="bg1"/>
            </a:solidFill>
            <a:latin typeface="+mn-lt"/>
            <a:cs typeface="Times New Roman" panose="02020603050405020304" pitchFamily="18" charset="0"/>
          </a:endParaRPr>
        </a:p>
      </dgm:t>
    </dgm:pt>
    <dgm:pt modelId="{6D3A6073-7B97-4A09-8D56-A16AAC6A1999}" type="parTrans" cxnId="{0D1358AF-7EB0-426E-9D7A-7A9381E54761}">
      <dgm:prSet/>
      <dgm:spPr/>
      <dgm:t>
        <a:bodyPr/>
        <a:lstStyle/>
        <a:p>
          <a:endParaRPr lang="ru-RU"/>
        </a:p>
      </dgm:t>
    </dgm:pt>
    <dgm:pt modelId="{AE384B37-3695-4BFC-B5BD-E53F7EBD6714}" type="sibTrans" cxnId="{0D1358AF-7EB0-426E-9D7A-7A9381E54761}">
      <dgm:prSet/>
      <dgm:spPr/>
      <dgm:t>
        <a:bodyPr/>
        <a:lstStyle/>
        <a:p>
          <a:endParaRPr lang="ru-RU"/>
        </a:p>
      </dgm:t>
    </dgm:pt>
    <dgm:pt modelId="{0CD17ADC-FCC2-4396-BC5E-9933C7BBECAA}">
      <dgm:prSet phldrT="[Текст]" custT="1"/>
      <dgm:spPr/>
      <dgm:t>
        <a:bodyPr/>
        <a:lstStyle/>
        <a:p>
          <a:r>
            <a:rPr lang="ru-RU" sz="1600" dirty="0" smtClean="0">
              <a:latin typeface="Calibri" panose="020F0502020204030204" pitchFamily="34" charset="0"/>
              <a:cs typeface="Calibri" panose="020F0502020204030204" pitchFamily="34" charset="0"/>
            </a:rPr>
            <a:t>Читательская грамотность</a:t>
          </a:r>
          <a:endParaRPr lang="ru-RU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F0C31B9-F880-4B7D-A4E3-34618C643396}" type="parTrans" cxnId="{5C5E7331-606F-442B-B02D-9496085443A2}">
      <dgm:prSet/>
      <dgm:spPr/>
      <dgm:t>
        <a:bodyPr/>
        <a:lstStyle/>
        <a:p>
          <a:endParaRPr lang="ru-RU"/>
        </a:p>
      </dgm:t>
    </dgm:pt>
    <dgm:pt modelId="{AACC796A-964C-4376-9D95-2A9EBD36C369}" type="sibTrans" cxnId="{5C5E7331-606F-442B-B02D-9496085443A2}">
      <dgm:prSet/>
      <dgm:spPr/>
      <dgm:t>
        <a:bodyPr/>
        <a:lstStyle/>
        <a:p>
          <a:endParaRPr lang="ru-RU"/>
        </a:p>
      </dgm:t>
    </dgm:pt>
    <dgm:pt modelId="{D9D2347E-A886-4953-A32E-09A67E3523A1}">
      <dgm:prSet phldrT="[Текст]" custT="1"/>
      <dgm:spPr/>
      <dgm:t>
        <a:bodyPr/>
        <a:lstStyle/>
        <a:p>
          <a:r>
            <a:rPr lang="ru-RU" sz="1800" dirty="0" smtClean="0">
              <a:latin typeface="+mn-lt"/>
              <a:cs typeface="Times New Roman" panose="02020603050405020304" pitchFamily="18" charset="0"/>
            </a:rPr>
            <a:t>Математическая грамотность</a:t>
          </a:r>
          <a:endParaRPr lang="ru-RU" sz="1800" dirty="0">
            <a:latin typeface="+mn-lt"/>
            <a:cs typeface="Times New Roman" panose="02020603050405020304" pitchFamily="18" charset="0"/>
          </a:endParaRPr>
        </a:p>
      </dgm:t>
    </dgm:pt>
    <dgm:pt modelId="{E4464B4A-0DDF-4158-A595-6318228DF7B0}" type="parTrans" cxnId="{DCF8C0A9-31E5-45C7-90E7-7E87E81766C1}">
      <dgm:prSet/>
      <dgm:spPr/>
      <dgm:t>
        <a:bodyPr/>
        <a:lstStyle/>
        <a:p>
          <a:endParaRPr lang="ru-RU"/>
        </a:p>
      </dgm:t>
    </dgm:pt>
    <dgm:pt modelId="{85299D37-4175-4D63-AA5C-31C50E6CFEE2}" type="sibTrans" cxnId="{DCF8C0A9-31E5-45C7-90E7-7E87E81766C1}">
      <dgm:prSet/>
      <dgm:spPr/>
      <dgm:t>
        <a:bodyPr/>
        <a:lstStyle/>
        <a:p>
          <a:endParaRPr lang="ru-RU"/>
        </a:p>
      </dgm:t>
    </dgm:pt>
    <dgm:pt modelId="{7DBDCB05-1130-48DE-9E0C-305B9E6C97A5}">
      <dgm:prSet custT="1"/>
      <dgm:spPr/>
      <dgm:t>
        <a:bodyPr/>
        <a:lstStyle/>
        <a:p>
          <a:r>
            <a:rPr lang="ru-RU" sz="1600" dirty="0" smtClean="0">
              <a:latin typeface="+mn-lt"/>
              <a:cs typeface="Times New Roman" panose="02020603050405020304" pitchFamily="18" charset="0"/>
            </a:rPr>
            <a:t>Финансовая грамотность</a:t>
          </a:r>
          <a:endParaRPr lang="ru-RU" sz="1600" dirty="0">
            <a:latin typeface="+mn-lt"/>
            <a:cs typeface="Times New Roman" panose="02020603050405020304" pitchFamily="18" charset="0"/>
          </a:endParaRPr>
        </a:p>
      </dgm:t>
    </dgm:pt>
    <dgm:pt modelId="{33EB5696-A954-4C13-A2EB-958C7E43C3DA}" type="sibTrans" cxnId="{6067E394-4ED0-485C-9C73-50C6EFBFCC85}">
      <dgm:prSet/>
      <dgm:spPr/>
      <dgm:t>
        <a:bodyPr/>
        <a:lstStyle/>
        <a:p>
          <a:endParaRPr lang="ru-RU"/>
        </a:p>
      </dgm:t>
    </dgm:pt>
    <dgm:pt modelId="{2A83298F-9BAF-41E6-9B4D-3B84B498390B}" type="parTrans" cxnId="{6067E394-4ED0-485C-9C73-50C6EFBFCC85}">
      <dgm:prSet/>
      <dgm:spPr/>
      <dgm:t>
        <a:bodyPr/>
        <a:lstStyle/>
        <a:p>
          <a:endParaRPr lang="ru-RU"/>
        </a:p>
      </dgm:t>
    </dgm:pt>
    <dgm:pt modelId="{A6F1C696-AF4D-4207-8123-DFB46533849C}" type="pres">
      <dgm:prSet presAssocID="{63E9FF25-EA55-440D-9174-7A4307B4FF7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9EF629-B476-49AD-86C2-FC9F56BB8F98}" type="pres">
      <dgm:prSet presAssocID="{CF0E5321-5680-4D90-9ACE-613D8287DA8D}" presName="centerShape" presStyleLbl="node0" presStyleIdx="0" presStyleCnt="1" custScaleX="122109" custScaleY="119639" custLinFactNeighborX="1462" custLinFactNeighborY="-196"/>
      <dgm:spPr/>
      <dgm:t>
        <a:bodyPr/>
        <a:lstStyle/>
        <a:p>
          <a:endParaRPr lang="ru-RU"/>
        </a:p>
      </dgm:t>
    </dgm:pt>
    <dgm:pt modelId="{73E41DB4-01D0-44F7-B197-A89AEB418431}" type="pres">
      <dgm:prSet presAssocID="{6D3A6073-7B97-4A09-8D56-A16AAC6A1999}" presName="parTrans" presStyleLbl="sibTrans2D1" presStyleIdx="0" presStyleCnt="4"/>
      <dgm:spPr/>
      <dgm:t>
        <a:bodyPr/>
        <a:lstStyle/>
        <a:p>
          <a:endParaRPr lang="ru-RU"/>
        </a:p>
      </dgm:t>
    </dgm:pt>
    <dgm:pt modelId="{B6B5AAB7-5DCF-4797-BCAE-A4142A56A437}" type="pres">
      <dgm:prSet presAssocID="{6D3A6073-7B97-4A09-8D56-A16AAC6A1999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D35D5BEE-513D-421C-89C3-D0960AB6BE62}" type="pres">
      <dgm:prSet presAssocID="{AC90E8E2-7710-4493-AF01-8D093188FF92}" presName="node" presStyleLbl="node1" presStyleIdx="0" presStyleCnt="4" custScaleX="154942" custScaleY="152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BB27F-A0B3-443B-801B-96C9F6EEC94B}" type="pres">
      <dgm:prSet presAssocID="{0F0C31B9-F880-4B7D-A4E3-34618C643396}" presName="parTrans" presStyleLbl="sibTrans2D1" presStyleIdx="1" presStyleCnt="4"/>
      <dgm:spPr/>
      <dgm:t>
        <a:bodyPr/>
        <a:lstStyle/>
        <a:p>
          <a:endParaRPr lang="ru-RU"/>
        </a:p>
      </dgm:t>
    </dgm:pt>
    <dgm:pt modelId="{959CC8AD-7CFF-4DA7-B31D-BF36F48C0A28}" type="pres">
      <dgm:prSet presAssocID="{0F0C31B9-F880-4B7D-A4E3-34618C64339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148D2C11-A306-41A6-A8AE-EDDFCABA13FD}" type="pres">
      <dgm:prSet presAssocID="{0CD17ADC-FCC2-4396-BC5E-9933C7BBECAA}" presName="node" presStyleLbl="node1" presStyleIdx="1" presStyleCnt="4" custScaleX="158463" custScaleY="148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8CFB59-6A90-4259-8D50-2F8D4D5CFF13}" type="pres">
      <dgm:prSet presAssocID="{E4464B4A-0DDF-4158-A595-6318228DF7B0}" presName="parTrans" presStyleLbl="sibTrans2D1" presStyleIdx="2" presStyleCnt="4"/>
      <dgm:spPr/>
      <dgm:t>
        <a:bodyPr/>
        <a:lstStyle/>
        <a:p>
          <a:endParaRPr lang="ru-RU"/>
        </a:p>
      </dgm:t>
    </dgm:pt>
    <dgm:pt modelId="{B0D6B7F0-29C8-4574-AA9B-27791B5C7659}" type="pres">
      <dgm:prSet presAssocID="{E4464B4A-0DDF-4158-A595-6318228DF7B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6D2AB93-6BDB-4EB7-973F-8C49A81FEE2A}" type="pres">
      <dgm:prSet presAssocID="{D9D2347E-A886-4953-A32E-09A67E3523A1}" presName="node" presStyleLbl="node1" presStyleIdx="2" presStyleCnt="4" custScaleX="180814" custScaleY="147304" custRadScaleRad="91979" custRadScaleInc="1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1B13B-E73C-4930-A6B5-6BDC86371082}" type="pres">
      <dgm:prSet presAssocID="{2A83298F-9BAF-41E6-9B4D-3B84B498390B}" presName="parTrans" presStyleLbl="sibTrans2D1" presStyleIdx="3" presStyleCnt="4"/>
      <dgm:spPr/>
      <dgm:t>
        <a:bodyPr/>
        <a:lstStyle/>
        <a:p>
          <a:endParaRPr lang="ru-RU"/>
        </a:p>
      </dgm:t>
    </dgm:pt>
    <dgm:pt modelId="{7562BB53-EC22-4033-BBDD-CE6BB7796196}" type="pres">
      <dgm:prSet presAssocID="{2A83298F-9BAF-41E6-9B4D-3B84B498390B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BFEF0F47-4B32-44EA-87BF-E97AAD472DEF}" type="pres">
      <dgm:prSet presAssocID="{7DBDCB05-1130-48DE-9E0C-305B9E6C97A5}" presName="node" presStyleLbl="node1" presStyleIdx="3" presStyleCnt="4" custScaleX="175760" custScaleY="146237" custRadScaleRad="109560" custRadScaleInc="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511E52-FB6C-43D8-8CF4-70A85A67453F}" type="presOf" srcId="{2A83298F-9BAF-41E6-9B4D-3B84B498390B}" destId="{7562BB53-EC22-4033-BBDD-CE6BB7796196}" srcOrd="1" destOrd="0" presId="urn:microsoft.com/office/officeart/2005/8/layout/radial5"/>
    <dgm:cxn modelId="{EF76337E-9424-4397-9BE7-B9FA862C6D66}" type="presOf" srcId="{D9D2347E-A886-4953-A32E-09A67E3523A1}" destId="{76D2AB93-6BDB-4EB7-973F-8C49A81FEE2A}" srcOrd="0" destOrd="0" presId="urn:microsoft.com/office/officeart/2005/8/layout/radial5"/>
    <dgm:cxn modelId="{DCF8C0A9-31E5-45C7-90E7-7E87E81766C1}" srcId="{CF0E5321-5680-4D90-9ACE-613D8287DA8D}" destId="{D9D2347E-A886-4953-A32E-09A67E3523A1}" srcOrd="2" destOrd="0" parTransId="{E4464B4A-0DDF-4158-A595-6318228DF7B0}" sibTransId="{85299D37-4175-4D63-AA5C-31C50E6CFEE2}"/>
    <dgm:cxn modelId="{0D1358AF-7EB0-426E-9D7A-7A9381E54761}" srcId="{CF0E5321-5680-4D90-9ACE-613D8287DA8D}" destId="{AC90E8E2-7710-4493-AF01-8D093188FF92}" srcOrd="0" destOrd="0" parTransId="{6D3A6073-7B97-4A09-8D56-A16AAC6A1999}" sibTransId="{AE384B37-3695-4BFC-B5BD-E53F7EBD6714}"/>
    <dgm:cxn modelId="{CF65D007-2C23-4AAB-A26B-967D6081AC2F}" type="presOf" srcId="{E4464B4A-0DDF-4158-A595-6318228DF7B0}" destId="{B0D6B7F0-29C8-4574-AA9B-27791B5C7659}" srcOrd="1" destOrd="0" presId="urn:microsoft.com/office/officeart/2005/8/layout/radial5"/>
    <dgm:cxn modelId="{08536423-8551-4BA7-815A-2C0685A9CFE5}" type="presOf" srcId="{0F0C31B9-F880-4B7D-A4E3-34618C643396}" destId="{959CC8AD-7CFF-4DA7-B31D-BF36F48C0A28}" srcOrd="1" destOrd="0" presId="urn:microsoft.com/office/officeart/2005/8/layout/radial5"/>
    <dgm:cxn modelId="{5C5E7331-606F-442B-B02D-9496085443A2}" srcId="{CF0E5321-5680-4D90-9ACE-613D8287DA8D}" destId="{0CD17ADC-FCC2-4396-BC5E-9933C7BBECAA}" srcOrd="1" destOrd="0" parTransId="{0F0C31B9-F880-4B7D-A4E3-34618C643396}" sibTransId="{AACC796A-964C-4376-9D95-2A9EBD36C369}"/>
    <dgm:cxn modelId="{DFD41DC8-147D-413A-AAF6-4BA00A38ACBA}" type="presOf" srcId="{0F0C31B9-F880-4B7D-A4E3-34618C643396}" destId="{D28BB27F-A0B3-443B-801B-96C9F6EEC94B}" srcOrd="0" destOrd="0" presId="urn:microsoft.com/office/officeart/2005/8/layout/radial5"/>
    <dgm:cxn modelId="{B52AD058-A054-4D61-A211-E037B8D64A28}" type="presOf" srcId="{0CD17ADC-FCC2-4396-BC5E-9933C7BBECAA}" destId="{148D2C11-A306-41A6-A8AE-EDDFCABA13FD}" srcOrd="0" destOrd="0" presId="urn:microsoft.com/office/officeart/2005/8/layout/radial5"/>
    <dgm:cxn modelId="{6067E394-4ED0-485C-9C73-50C6EFBFCC85}" srcId="{CF0E5321-5680-4D90-9ACE-613D8287DA8D}" destId="{7DBDCB05-1130-48DE-9E0C-305B9E6C97A5}" srcOrd="3" destOrd="0" parTransId="{2A83298F-9BAF-41E6-9B4D-3B84B498390B}" sibTransId="{33EB5696-A954-4C13-A2EB-958C7E43C3DA}"/>
    <dgm:cxn modelId="{64F40A2B-9FEB-4785-87EA-C24CE9BBA4E0}" type="presOf" srcId="{6D3A6073-7B97-4A09-8D56-A16AAC6A1999}" destId="{B6B5AAB7-5DCF-4797-BCAE-A4142A56A437}" srcOrd="1" destOrd="0" presId="urn:microsoft.com/office/officeart/2005/8/layout/radial5"/>
    <dgm:cxn modelId="{2CDA0577-449E-4083-9528-364A08FABAE6}" type="presOf" srcId="{7DBDCB05-1130-48DE-9E0C-305B9E6C97A5}" destId="{BFEF0F47-4B32-44EA-87BF-E97AAD472DEF}" srcOrd="0" destOrd="0" presId="urn:microsoft.com/office/officeart/2005/8/layout/radial5"/>
    <dgm:cxn modelId="{B52B88C8-B9F3-41B5-8F31-F435FD79270D}" type="presOf" srcId="{CF0E5321-5680-4D90-9ACE-613D8287DA8D}" destId="{629EF629-B476-49AD-86C2-FC9F56BB8F98}" srcOrd="0" destOrd="0" presId="urn:microsoft.com/office/officeart/2005/8/layout/radial5"/>
    <dgm:cxn modelId="{C58FD4D4-D987-4200-A91E-C151E5AAFD66}" srcId="{63E9FF25-EA55-440D-9174-7A4307B4FF7A}" destId="{CF0E5321-5680-4D90-9ACE-613D8287DA8D}" srcOrd="0" destOrd="0" parTransId="{2D104AF9-9828-4D20-9E9A-5D0D718562F3}" sibTransId="{E872AC99-F710-4C20-8230-83AB5F95528F}"/>
    <dgm:cxn modelId="{B5EF41B6-93C4-476C-9904-1E25DF544CA4}" type="presOf" srcId="{6D3A6073-7B97-4A09-8D56-A16AAC6A1999}" destId="{73E41DB4-01D0-44F7-B197-A89AEB418431}" srcOrd="0" destOrd="0" presId="urn:microsoft.com/office/officeart/2005/8/layout/radial5"/>
    <dgm:cxn modelId="{D2452507-EDA1-40B7-87F2-3BA8AD93CCAF}" type="presOf" srcId="{63E9FF25-EA55-440D-9174-7A4307B4FF7A}" destId="{A6F1C696-AF4D-4207-8123-DFB46533849C}" srcOrd="0" destOrd="0" presId="urn:microsoft.com/office/officeart/2005/8/layout/radial5"/>
    <dgm:cxn modelId="{6D9E1FA6-FF61-4FF4-AEFB-DEA7B840D4B0}" type="presOf" srcId="{E4464B4A-0DDF-4158-A595-6318228DF7B0}" destId="{088CFB59-6A90-4259-8D50-2F8D4D5CFF13}" srcOrd="0" destOrd="0" presId="urn:microsoft.com/office/officeart/2005/8/layout/radial5"/>
    <dgm:cxn modelId="{964DA997-37AA-454D-8DA9-F0575BC521AB}" type="presOf" srcId="{AC90E8E2-7710-4493-AF01-8D093188FF92}" destId="{D35D5BEE-513D-421C-89C3-D0960AB6BE62}" srcOrd="0" destOrd="0" presId="urn:microsoft.com/office/officeart/2005/8/layout/radial5"/>
    <dgm:cxn modelId="{86E12951-7CE0-4B5A-BE62-AC315B92549A}" type="presOf" srcId="{2A83298F-9BAF-41E6-9B4D-3B84B498390B}" destId="{B2A1B13B-E73C-4930-A6B5-6BDC86371082}" srcOrd="0" destOrd="0" presId="urn:microsoft.com/office/officeart/2005/8/layout/radial5"/>
    <dgm:cxn modelId="{9B4874A7-54BA-4DF9-80BA-5159BE901B36}" type="presParOf" srcId="{A6F1C696-AF4D-4207-8123-DFB46533849C}" destId="{629EF629-B476-49AD-86C2-FC9F56BB8F98}" srcOrd="0" destOrd="0" presId="urn:microsoft.com/office/officeart/2005/8/layout/radial5"/>
    <dgm:cxn modelId="{1BD7518E-F36D-402C-AA54-FD4069EC8200}" type="presParOf" srcId="{A6F1C696-AF4D-4207-8123-DFB46533849C}" destId="{73E41DB4-01D0-44F7-B197-A89AEB418431}" srcOrd="1" destOrd="0" presId="urn:microsoft.com/office/officeart/2005/8/layout/radial5"/>
    <dgm:cxn modelId="{541DEB73-00B9-4515-B121-2DCB943D5026}" type="presParOf" srcId="{73E41DB4-01D0-44F7-B197-A89AEB418431}" destId="{B6B5AAB7-5DCF-4797-BCAE-A4142A56A437}" srcOrd="0" destOrd="0" presId="urn:microsoft.com/office/officeart/2005/8/layout/radial5"/>
    <dgm:cxn modelId="{90A99D68-28A2-4A09-A601-41EDAE8BE5AC}" type="presParOf" srcId="{A6F1C696-AF4D-4207-8123-DFB46533849C}" destId="{D35D5BEE-513D-421C-89C3-D0960AB6BE62}" srcOrd="2" destOrd="0" presId="urn:microsoft.com/office/officeart/2005/8/layout/radial5"/>
    <dgm:cxn modelId="{9F84DBBA-486A-4E78-A295-36EE2D7534E4}" type="presParOf" srcId="{A6F1C696-AF4D-4207-8123-DFB46533849C}" destId="{D28BB27F-A0B3-443B-801B-96C9F6EEC94B}" srcOrd="3" destOrd="0" presId="urn:microsoft.com/office/officeart/2005/8/layout/radial5"/>
    <dgm:cxn modelId="{65D968B1-8218-49A0-9984-C7130A29C0AE}" type="presParOf" srcId="{D28BB27F-A0B3-443B-801B-96C9F6EEC94B}" destId="{959CC8AD-7CFF-4DA7-B31D-BF36F48C0A28}" srcOrd="0" destOrd="0" presId="urn:microsoft.com/office/officeart/2005/8/layout/radial5"/>
    <dgm:cxn modelId="{17368762-4FE1-494A-860D-8970BD9DA33D}" type="presParOf" srcId="{A6F1C696-AF4D-4207-8123-DFB46533849C}" destId="{148D2C11-A306-41A6-A8AE-EDDFCABA13FD}" srcOrd="4" destOrd="0" presId="urn:microsoft.com/office/officeart/2005/8/layout/radial5"/>
    <dgm:cxn modelId="{25523D28-6570-472A-8ACE-B3C1A06AB484}" type="presParOf" srcId="{A6F1C696-AF4D-4207-8123-DFB46533849C}" destId="{088CFB59-6A90-4259-8D50-2F8D4D5CFF13}" srcOrd="5" destOrd="0" presId="urn:microsoft.com/office/officeart/2005/8/layout/radial5"/>
    <dgm:cxn modelId="{927EBDAA-B990-475F-8F8F-B0C30EEC0863}" type="presParOf" srcId="{088CFB59-6A90-4259-8D50-2F8D4D5CFF13}" destId="{B0D6B7F0-29C8-4574-AA9B-27791B5C7659}" srcOrd="0" destOrd="0" presId="urn:microsoft.com/office/officeart/2005/8/layout/radial5"/>
    <dgm:cxn modelId="{77A34CE6-FB6F-4135-901D-592AEED22089}" type="presParOf" srcId="{A6F1C696-AF4D-4207-8123-DFB46533849C}" destId="{76D2AB93-6BDB-4EB7-973F-8C49A81FEE2A}" srcOrd="6" destOrd="0" presId="urn:microsoft.com/office/officeart/2005/8/layout/radial5"/>
    <dgm:cxn modelId="{B7FB73B3-8DA5-4A98-A2AD-B76C4DDE0387}" type="presParOf" srcId="{A6F1C696-AF4D-4207-8123-DFB46533849C}" destId="{B2A1B13B-E73C-4930-A6B5-6BDC86371082}" srcOrd="7" destOrd="0" presId="urn:microsoft.com/office/officeart/2005/8/layout/radial5"/>
    <dgm:cxn modelId="{10EDA565-D964-4F8A-BB51-87DC043F45C5}" type="presParOf" srcId="{B2A1B13B-E73C-4930-A6B5-6BDC86371082}" destId="{7562BB53-EC22-4033-BBDD-CE6BB7796196}" srcOrd="0" destOrd="0" presId="urn:microsoft.com/office/officeart/2005/8/layout/radial5"/>
    <dgm:cxn modelId="{C663D24A-994B-4DE2-934B-556BF8483E7A}" type="presParOf" srcId="{A6F1C696-AF4D-4207-8123-DFB46533849C}" destId="{BFEF0F47-4B32-44EA-87BF-E97AAD472DE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C26E7-35EB-4DE4-86A7-2300753B6EF6}">
      <dsp:nvSpPr>
        <dsp:cNvPr id="0" name=""/>
        <dsp:cNvSpPr/>
      </dsp:nvSpPr>
      <dsp:spPr>
        <a:xfrm>
          <a:off x="957111" y="579668"/>
          <a:ext cx="1893721" cy="189377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FBB10-ADCE-4C4C-8E45-C005F18CE433}">
      <dsp:nvSpPr>
        <dsp:cNvPr id="0" name=""/>
        <dsp:cNvSpPr/>
      </dsp:nvSpPr>
      <dsp:spPr>
        <a:xfrm>
          <a:off x="1207751" y="1064793"/>
          <a:ext cx="1351736" cy="777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sah-RU" sz="3200" kern="1200" dirty="0" smtClean="0">
              <a:latin typeface="Century Gothic" panose="020B0502020202020204" pitchFamily="34" charset="0"/>
            </a:rPr>
            <a:t>23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b="1" kern="1200" dirty="0" smtClean="0">
              <a:latin typeface="Century Gothic" panose="020B0502020202020204" pitchFamily="34" charset="0"/>
            </a:rPr>
            <a:t>ДООП</a:t>
          </a:r>
          <a:endParaRPr lang="ru-RU" sz="900" b="1" kern="1200" dirty="0">
            <a:latin typeface="Century Gothic" panose="020B0502020202020204" pitchFamily="34" charset="0"/>
          </a:endParaRPr>
        </a:p>
      </dsp:txBody>
      <dsp:txXfrm>
        <a:off x="1207751" y="1064793"/>
        <a:ext cx="1351736" cy="777696"/>
      </dsp:txXfrm>
    </dsp:sp>
    <dsp:sp modelId="{D3EEE6CD-85FB-4EF4-AA38-A757763C6D44}">
      <dsp:nvSpPr>
        <dsp:cNvPr id="0" name=""/>
        <dsp:cNvSpPr/>
      </dsp:nvSpPr>
      <dsp:spPr>
        <a:xfrm>
          <a:off x="566202" y="1793502"/>
          <a:ext cx="1626850" cy="1627538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A41DA4-C070-4395-B369-876AD32D0D9A}">
      <dsp:nvSpPr>
        <dsp:cNvPr id="0" name=""/>
        <dsp:cNvSpPr/>
      </dsp:nvSpPr>
      <dsp:spPr>
        <a:xfrm>
          <a:off x="796363" y="2109084"/>
          <a:ext cx="1157986" cy="1021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sah-RU" sz="3600" kern="1200" dirty="0" smtClean="0">
              <a:latin typeface="Century Gothic" panose="020B0502020202020204" pitchFamily="34" charset="0"/>
            </a:rPr>
            <a:t>3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sah-RU" sz="800" b="1" kern="1200" dirty="0" smtClean="0">
              <a:latin typeface="Century Gothic" panose="020B0502020202020204" pitchFamily="34" charset="0"/>
            </a:rPr>
            <a:t>НАПРАВЛЕНИЯ</a:t>
          </a:r>
        </a:p>
      </dsp:txBody>
      <dsp:txXfrm>
        <a:off x="796363" y="2109084"/>
        <a:ext cx="1157986" cy="10210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EF629-B476-49AD-86C2-FC9F56BB8F98}">
      <dsp:nvSpPr>
        <dsp:cNvPr id="0" name=""/>
        <dsp:cNvSpPr/>
      </dsp:nvSpPr>
      <dsp:spPr>
        <a:xfrm>
          <a:off x="1464981" y="1391456"/>
          <a:ext cx="1295783" cy="12695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  <a:cs typeface="Times New Roman" panose="02020603050405020304" pitchFamily="18" charset="0"/>
            </a:rPr>
            <a:t>Модули ФГ</a:t>
          </a:r>
          <a:endParaRPr lang="ru-RU" sz="2000" kern="1200" dirty="0">
            <a:latin typeface="+mn-lt"/>
            <a:cs typeface="Times New Roman" panose="02020603050405020304" pitchFamily="18" charset="0"/>
          </a:endParaRPr>
        </a:p>
      </dsp:txBody>
      <dsp:txXfrm>
        <a:off x="1654744" y="1577381"/>
        <a:ext cx="916257" cy="897722"/>
      </dsp:txXfrm>
    </dsp:sp>
    <dsp:sp modelId="{73E41DB4-01D0-44F7-B197-A89AEB418431}">
      <dsp:nvSpPr>
        <dsp:cNvPr id="0" name=""/>
        <dsp:cNvSpPr/>
      </dsp:nvSpPr>
      <dsp:spPr>
        <a:xfrm rot="16099114">
          <a:off x="2083375" y="1192444"/>
          <a:ext cx="20635" cy="360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086561" y="1267697"/>
        <a:ext cx="14445" cy="216479"/>
      </dsp:txXfrm>
    </dsp:sp>
    <dsp:sp modelId="{D35D5BEE-513D-421C-89C3-D0960AB6BE62}">
      <dsp:nvSpPr>
        <dsp:cNvPr id="0" name=""/>
        <dsp:cNvSpPr/>
      </dsp:nvSpPr>
      <dsp:spPr>
        <a:xfrm>
          <a:off x="1247322" y="-261084"/>
          <a:ext cx="1644197" cy="16142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Естественно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+mn-lt"/>
              <a:cs typeface="Times New Roman" panose="02020603050405020304" pitchFamily="18" charset="0"/>
            </a:rPr>
            <a:t>научная грамотность</a:t>
          </a:r>
          <a:endParaRPr lang="ru-RU" sz="1600" kern="1200" dirty="0">
            <a:solidFill>
              <a:schemeClr val="bg1"/>
            </a:solidFill>
            <a:latin typeface="+mn-lt"/>
            <a:cs typeface="Times New Roman" panose="02020603050405020304" pitchFamily="18" charset="0"/>
          </a:endParaRPr>
        </a:p>
      </dsp:txBody>
      <dsp:txXfrm>
        <a:off x="1488109" y="-24687"/>
        <a:ext cx="1162623" cy="1141425"/>
      </dsp:txXfrm>
    </dsp:sp>
    <dsp:sp modelId="{D28BB27F-A0B3-443B-801B-96C9F6EEC94B}">
      <dsp:nvSpPr>
        <dsp:cNvPr id="0" name=""/>
        <dsp:cNvSpPr/>
      </dsp:nvSpPr>
      <dsp:spPr>
        <a:xfrm rot="10813882">
          <a:off x="2726208" y="1848370"/>
          <a:ext cx="24416" cy="360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733533" y="1920544"/>
        <a:ext cx="17091" cy="216479"/>
      </dsp:txXfrm>
    </dsp:sp>
    <dsp:sp modelId="{148D2C11-A306-41A6-A8AE-EDDFCABA13FD}">
      <dsp:nvSpPr>
        <dsp:cNvPr id="0" name=""/>
        <dsp:cNvSpPr/>
      </dsp:nvSpPr>
      <dsp:spPr>
        <a:xfrm>
          <a:off x="2714683" y="1243226"/>
          <a:ext cx="1681561" cy="15776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Читательская грамотность</a:t>
          </a:r>
          <a:endParaRPr lang="ru-RU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960942" y="1474272"/>
        <a:ext cx="1189043" cy="1115591"/>
      </dsp:txXfrm>
    </dsp:sp>
    <dsp:sp modelId="{088CFB59-6A90-4259-8D50-2F8D4D5CFF13}">
      <dsp:nvSpPr>
        <dsp:cNvPr id="0" name=""/>
        <dsp:cNvSpPr/>
      </dsp:nvSpPr>
      <dsp:spPr>
        <a:xfrm rot="16358543">
          <a:off x="2073252" y="2459306"/>
          <a:ext cx="22618" cy="360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076488" y="2534854"/>
        <a:ext cx="15833" cy="216479"/>
      </dsp:txXfrm>
    </dsp:sp>
    <dsp:sp modelId="{76D2AB93-6BDB-4EB7-973F-8C49A81FEE2A}">
      <dsp:nvSpPr>
        <dsp:cNvPr id="0" name=""/>
        <dsp:cNvSpPr/>
      </dsp:nvSpPr>
      <dsp:spPr>
        <a:xfrm>
          <a:off x="1090158" y="2617198"/>
          <a:ext cx="1918743" cy="1563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n-lt"/>
              <a:cs typeface="Times New Roman" panose="02020603050405020304" pitchFamily="18" charset="0"/>
            </a:rPr>
            <a:t>Математическая грамотность</a:t>
          </a:r>
          <a:endParaRPr lang="ru-RU" sz="1800" kern="1200" dirty="0">
            <a:latin typeface="+mn-lt"/>
            <a:cs typeface="Times New Roman" panose="02020603050405020304" pitchFamily="18" charset="0"/>
          </a:endParaRPr>
        </a:p>
      </dsp:txBody>
      <dsp:txXfrm>
        <a:off x="1371151" y="2846115"/>
        <a:ext cx="1356757" cy="1105311"/>
      </dsp:txXfrm>
    </dsp:sp>
    <dsp:sp modelId="{B2A1B13B-E73C-4930-A6B5-6BDC86371082}">
      <dsp:nvSpPr>
        <dsp:cNvPr id="0" name=""/>
        <dsp:cNvSpPr/>
      </dsp:nvSpPr>
      <dsp:spPr>
        <a:xfrm rot="4324">
          <a:off x="1476191" y="1845060"/>
          <a:ext cx="27004" cy="360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476191" y="1917214"/>
        <a:ext cx="18903" cy="216479"/>
      </dsp:txXfrm>
    </dsp:sp>
    <dsp:sp modelId="{BFEF0F47-4B32-44EA-87BF-E97AAD472DEF}">
      <dsp:nvSpPr>
        <dsp:cNvPr id="0" name=""/>
        <dsp:cNvSpPr/>
      </dsp:nvSpPr>
      <dsp:spPr>
        <a:xfrm>
          <a:off x="-349177" y="1248408"/>
          <a:ext cx="1865111" cy="1551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+mn-lt"/>
              <a:cs typeface="Times New Roman" panose="02020603050405020304" pitchFamily="18" charset="0"/>
            </a:rPr>
            <a:t>Финансовая грамотность</a:t>
          </a:r>
          <a:endParaRPr lang="ru-RU" sz="1600" kern="1200" dirty="0">
            <a:latin typeface="+mn-lt"/>
            <a:cs typeface="Times New Roman" panose="02020603050405020304" pitchFamily="18" charset="0"/>
          </a:endParaRPr>
        </a:p>
      </dsp:txBody>
      <dsp:txXfrm>
        <a:off x="-76038" y="1475667"/>
        <a:ext cx="1318833" cy="1097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007DC-8211-4A0A-85CC-E03E8EEF3A5D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A563C-622C-4938-8742-547735845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96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2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20">
              <a:defRPr/>
            </a:pPr>
            <a:fld id="{25840E08-38CE-4ECA-BDEB-CA7AEDF1FA3C}" type="slidenum">
              <a:rPr lang="ru-RU" smtClean="0">
                <a:solidFill>
                  <a:prstClr val="black"/>
                </a:solidFill>
                <a:latin typeface="Calibri"/>
              </a:rPr>
              <a:pPr defTabSz="915620">
                <a:defRPr/>
              </a:pPr>
              <a:t>6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647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19"/>
          <p:cNvSpPr>
            <a:spLocks noGrp="1"/>
          </p:cNvSpPr>
          <p:nvPr>
            <p:ph type="body" sz="quarter" idx="12" hasCustomPrompt="1"/>
          </p:nvPr>
        </p:nvSpPr>
        <p:spPr>
          <a:xfrm>
            <a:off x="764228" y="3533689"/>
            <a:ext cx="5229829" cy="320317"/>
          </a:xfrm>
        </p:spPr>
        <p:txBody>
          <a:bodyPr anchor="ctr">
            <a:noAutofit/>
          </a:bodyPr>
          <a:lstStyle>
            <a:lvl1pPr marL="0" indent="0" algn="dist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31" name="任意多边形: 形状 30"/>
          <p:cNvSpPr/>
          <p:nvPr userDrawn="1"/>
        </p:nvSpPr>
        <p:spPr>
          <a:xfrm rot="20367676">
            <a:off x="6927308" y="-850753"/>
            <a:ext cx="5763409" cy="5759446"/>
          </a:xfrm>
          <a:custGeom>
            <a:avLst/>
            <a:gdLst>
              <a:gd name="connsiteX0" fmla="*/ 978549 w 5763409"/>
              <a:gd name="connsiteY0" fmla="*/ 0 h 5759446"/>
              <a:gd name="connsiteX1" fmla="*/ 3610297 w 5763409"/>
              <a:gd name="connsiteY1" fmla="*/ 985999 h 5759446"/>
              <a:gd name="connsiteX2" fmla="*/ 5763409 w 5763409"/>
              <a:gd name="connsiteY2" fmla="*/ 1980339 h 5759446"/>
              <a:gd name="connsiteX3" fmla="*/ 5091884 w 5763409"/>
              <a:gd name="connsiteY3" fmla="*/ 3772718 h 5759446"/>
              <a:gd name="connsiteX4" fmla="*/ 4182409 w 5763409"/>
              <a:gd name="connsiteY4" fmla="*/ 5759446 h 5759446"/>
              <a:gd name="connsiteX5" fmla="*/ 951530 w 5763409"/>
              <a:gd name="connsiteY5" fmla="*/ 5759446 h 5759446"/>
              <a:gd name="connsiteX6" fmla="*/ 0 w 5763409"/>
              <a:gd name="connsiteY6" fmla="*/ 4799519 h 5759446"/>
              <a:gd name="connsiteX7" fmla="*/ 0 w 5763409"/>
              <a:gd name="connsiteY7" fmla="*/ 959927 h 5759446"/>
              <a:gd name="connsiteX8" fmla="*/ 951531 w 5763409"/>
              <a:gd name="connsiteY8" fmla="*/ 0 h 575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3409" h="5759446">
                <a:moveTo>
                  <a:pt x="978549" y="0"/>
                </a:moveTo>
                <a:lnTo>
                  <a:pt x="3610297" y="985999"/>
                </a:lnTo>
                <a:lnTo>
                  <a:pt x="5763409" y="1980339"/>
                </a:lnTo>
                <a:lnTo>
                  <a:pt x="5091884" y="3772718"/>
                </a:lnTo>
                <a:lnTo>
                  <a:pt x="4182409" y="5759446"/>
                </a:lnTo>
                <a:lnTo>
                  <a:pt x="951530" y="5759446"/>
                </a:lnTo>
                <a:cubicBezTo>
                  <a:pt x="426014" y="5759447"/>
                  <a:pt x="0" y="5329673"/>
                  <a:pt x="0" y="4799519"/>
                </a:cubicBezTo>
                <a:lnTo>
                  <a:pt x="0" y="959927"/>
                </a:lnTo>
                <a:cubicBezTo>
                  <a:pt x="0" y="429774"/>
                  <a:pt x="426015" y="0"/>
                  <a:pt x="951531" y="0"/>
                </a:cubicBezTo>
                <a:close/>
              </a:path>
            </a:pathLst>
          </a:custGeom>
          <a:noFill/>
          <a:ln>
            <a:solidFill>
              <a:schemeClr val="accent3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>
            <a:spLocks noGrp="1"/>
          </p:cNvSpPr>
          <p:nvPr>
            <p:ph type="pic" sz="quarter" idx="10"/>
          </p:nvPr>
        </p:nvSpPr>
        <p:spPr>
          <a:xfrm>
            <a:off x="6471500" y="0"/>
            <a:ext cx="5720500" cy="5338728"/>
          </a:xfrm>
          <a:custGeom>
            <a:avLst/>
            <a:gdLst>
              <a:gd name="connsiteX0" fmla="*/ 1116115 w 5720500"/>
              <a:gd name="connsiteY0" fmla="*/ 0 h 5338728"/>
              <a:gd name="connsiteX1" fmla="*/ 5720500 w 5720500"/>
              <a:gd name="connsiteY1" fmla="*/ 0 h 5338728"/>
              <a:gd name="connsiteX2" fmla="*/ 5720500 w 5720500"/>
              <a:gd name="connsiteY2" fmla="*/ 3906235 h 5338728"/>
              <a:gd name="connsiteX3" fmla="*/ 2872857 w 5720500"/>
              <a:gd name="connsiteY3" fmla="*/ 5250786 h 5338728"/>
              <a:gd name="connsiteX4" fmla="*/ 1652939 w 5720500"/>
              <a:gd name="connsiteY4" fmla="*/ 4813390 h 5338728"/>
              <a:gd name="connsiteX5" fmla="*/ 87942 w 5720500"/>
              <a:gd name="connsiteY5" fmla="*/ 1498861 h 5338728"/>
              <a:gd name="connsiteX6" fmla="*/ 525337 w 5720500"/>
              <a:gd name="connsiteY6" fmla="*/ 278944 h 53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0500" h="5338728">
                <a:moveTo>
                  <a:pt x="1116115" y="0"/>
                </a:moveTo>
                <a:lnTo>
                  <a:pt x="5720500" y="0"/>
                </a:lnTo>
                <a:lnTo>
                  <a:pt x="5720500" y="3906235"/>
                </a:lnTo>
                <a:lnTo>
                  <a:pt x="2872857" y="5250786"/>
                </a:lnTo>
                <a:cubicBezTo>
                  <a:pt x="2415203" y="5466875"/>
                  <a:pt x="1869027" y="5271046"/>
                  <a:pt x="1652939" y="4813390"/>
                </a:cubicBezTo>
                <a:lnTo>
                  <a:pt x="87942" y="1498861"/>
                </a:lnTo>
                <a:cubicBezTo>
                  <a:pt x="-128146" y="1041207"/>
                  <a:pt x="67683" y="495031"/>
                  <a:pt x="525337" y="2789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4" name="任意多边形 37"/>
          <p:cNvSpPr/>
          <p:nvPr userDrawn="1"/>
        </p:nvSpPr>
        <p:spPr>
          <a:xfrm rot="20083528">
            <a:off x="9293997" y="5276187"/>
            <a:ext cx="3440215" cy="2030486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43"/>
          <p:cNvSpPr/>
          <p:nvPr userDrawn="1"/>
        </p:nvSpPr>
        <p:spPr>
          <a:xfrm rot="20130343">
            <a:off x="-329412" y="-160768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19"/>
          <p:cNvSpPr>
            <a:spLocks noGrp="1"/>
          </p:cNvSpPr>
          <p:nvPr>
            <p:ph type="body" sz="quarter" idx="11" hasCustomPrompt="1"/>
          </p:nvPr>
        </p:nvSpPr>
        <p:spPr>
          <a:xfrm>
            <a:off x="709798" y="2641430"/>
            <a:ext cx="5720499" cy="905885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3600">
                <a:latin typeface="汉仪旗黑-85S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27" name="文本占位符 19"/>
          <p:cNvSpPr>
            <a:spLocks noGrp="1"/>
          </p:cNvSpPr>
          <p:nvPr>
            <p:ph type="body" sz="quarter" idx="13" hasCustomPrompt="1"/>
          </p:nvPr>
        </p:nvSpPr>
        <p:spPr>
          <a:xfrm>
            <a:off x="709798" y="3968257"/>
            <a:ext cx="5720499" cy="734372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11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/>
        </p:nvSpPr>
        <p:spPr>
          <a:xfrm>
            <a:off x="1" y="12700"/>
            <a:ext cx="5720499" cy="5338728"/>
          </a:xfrm>
          <a:custGeom>
            <a:avLst/>
            <a:gdLst>
              <a:gd name="connsiteX0" fmla="*/ 0 w 5720499"/>
              <a:gd name="connsiteY0" fmla="*/ 0 h 5338728"/>
              <a:gd name="connsiteX1" fmla="*/ 4604385 w 5720499"/>
              <a:gd name="connsiteY1" fmla="*/ 0 h 5338728"/>
              <a:gd name="connsiteX2" fmla="*/ 5195163 w 5720499"/>
              <a:gd name="connsiteY2" fmla="*/ 278944 h 5338728"/>
              <a:gd name="connsiteX3" fmla="*/ 5632558 w 5720499"/>
              <a:gd name="connsiteY3" fmla="*/ 1498861 h 5338728"/>
              <a:gd name="connsiteX4" fmla="*/ 4067561 w 5720499"/>
              <a:gd name="connsiteY4" fmla="*/ 4813390 h 5338728"/>
              <a:gd name="connsiteX5" fmla="*/ 2847643 w 5720499"/>
              <a:gd name="connsiteY5" fmla="*/ 5250786 h 5338728"/>
              <a:gd name="connsiteX6" fmla="*/ 0 w 5720499"/>
              <a:gd name="connsiteY6" fmla="*/ 3906235 h 53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0499" h="5338728">
                <a:moveTo>
                  <a:pt x="0" y="0"/>
                </a:moveTo>
                <a:lnTo>
                  <a:pt x="4604385" y="0"/>
                </a:lnTo>
                <a:lnTo>
                  <a:pt x="5195163" y="278944"/>
                </a:lnTo>
                <a:cubicBezTo>
                  <a:pt x="5652817" y="495031"/>
                  <a:pt x="5848646" y="1041207"/>
                  <a:pt x="5632558" y="1498861"/>
                </a:cubicBezTo>
                <a:lnTo>
                  <a:pt x="4067561" y="4813390"/>
                </a:lnTo>
                <a:cubicBezTo>
                  <a:pt x="3851473" y="5271046"/>
                  <a:pt x="3305297" y="5466875"/>
                  <a:pt x="2847643" y="5250786"/>
                </a:cubicBezTo>
                <a:lnTo>
                  <a:pt x="0" y="39062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/>
        </p:nvSpPr>
        <p:spPr>
          <a:xfrm rot="1232324" flipH="1">
            <a:off x="-494559" y="-838053"/>
            <a:ext cx="5763409" cy="5759446"/>
          </a:xfrm>
          <a:custGeom>
            <a:avLst/>
            <a:gdLst>
              <a:gd name="connsiteX0" fmla="*/ 978549 w 5763409"/>
              <a:gd name="connsiteY0" fmla="*/ 0 h 5759446"/>
              <a:gd name="connsiteX1" fmla="*/ 3610297 w 5763409"/>
              <a:gd name="connsiteY1" fmla="*/ 985999 h 5759446"/>
              <a:gd name="connsiteX2" fmla="*/ 5763409 w 5763409"/>
              <a:gd name="connsiteY2" fmla="*/ 1980339 h 5759446"/>
              <a:gd name="connsiteX3" fmla="*/ 5091884 w 5763409"/>
              <a:gd name="connsiteY3" fmla="*/ 3772718 h 5759446"/>
              <a:gd name="connsiteX4" fmla="*/ 4182409 w 5763409"/>
              <a:gd name="connsiteY4" fmla="*/ 5759446 h 5759446"/>
              <a:gd name="connsiteX5" fmla="*/ 951530 w 5763409"/>
              <a:gd name="connsiteY5" fmla="*/ 5759446 h 5759446"/>
              <a:gd name="connsiteX6" fmla="*/ 0 w 5763409"/>
              <a:gd name="connsiteY6" fmla="*/ 4799519 h 5759446"/>
              <a:gd name="connsiteX7" fmla="*/ 0 w 5763409"/>
              <a:gd name="connsiteY7" fmla="*/ 959927 h 5759446"/>
              <a:gd name="connsiteX8" fmla="*/ 951531 w 5763409"/>
              <a:gd name="connsiteY8" fmla="*/ 0 h 575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3409" h="5759446">
                <a:moveTo>
                  <a:pt x="978549" y="0"/>
                </a:moveTo>
                <a:lnTo>
                  <a:pt x="3610297" y="985999"/>
                </a:lnTo>
                <a:lnTo>
                  <a:pt x="5763409" y="1980339"/>
                </a:lnTo>
                <a:lnTo>
                  <a:pt x="5091884" y="3772718"/>
                </a:lnTo>
                <a:lnTo>
                  <a:pt x="4182409" y="5759446"/>
                </a:lnTo>
                <a:lnTo>
                  <a:pt x="951530" y="5759446"/>
                </a:lnTo>
                <a:cubicBezTo>
                  <a:pt x="426014" y="5759447"/>
                  <a:pt x="0" y="5329673"/>
                  <a:pt x="0" y="4799519"/>
                </a:cubicBezTo>
                <a:lnTo>
                  <a:pt x="0" y="959927"/>
                </a:lnTo>
                <a:cubicBezTo>
                  <a:pt x="0" y="429774"/>
                  <a:pt x="426015" y="0"/>
                  <a:pt x="951531" y="0"/>
                </a:cubicBezTo>
                <a:close/>
              </a:path>
            </a:pathLst>
          </a:custGeom>
          <a:noFill/>
          <a:ln>
            <a:solidFill>
              <a:schemeClr val="accent3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0"/>
          </p:nvPr>
        </p:nvSpPr>
        <p:spPr>
          <a:xfrm>
            <a:off x="0" y="12700"/>
            <a:ext cx="5240982" cy="4891212"/>
          </a:xfrm>
          <a:custGeom>
            <a:avLst/>
            <a:gdLst>
              <a:gd name="connsiteX0" fmla="*/ 0 w 5240982"/>
              <a:gd name="connsiteY0" fmla="*/ 0 h 4891212"/>
              <a:gd name="connsiteX1" fmla="*/ 4218425 w 5240982"/>
              <a:gd name="connsiteY1" fmla="*/ 0 h 4891212"/>
              <a:gd name="connsiteX2" fmla="*/ 4759681 w 5240982"/>
              <a:gd name="connsiteY2" fmla="*/ 255562 h 4891212"/>
              <a:gd name="connsiteX3" fmla="*/ 5160412 w 5240982"/>
              <a:gd name="connsiteY3" fmla="*/ 1373220 h 4891212"/>
              <a:gd name="connsiteX4" fmla="*/ 3726600 w 5240982"/>
              <a:gd name="connsiteY4" fmla="*/ 4409910 h 4891212"/>
              <a:gd name="connsiteX5" fmla="*/ 2608941 w 5240982"/>
              <a:gd name="connsiteY5" fmla="*/ 4810642 h 4891212"/>
              <a:gd name="connsiteX6" fmla="*/ 0 w 5240982"/>
              <a:gd name="connsiteY6" fmla="*/ 3578797 h 4891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40982" h="4891212">
                <a:moveTo>
                  <a:pt x="0" y="0"/>
                </a:moveTo>
                <a:lnTo>
                  <a:pt x="4218425" y="0"/>
                </a:lnTo>
                <a:lnTo>
                  <a:pt x="4759681" y="255562"/>
                </a:lnTo>
                <a:cubicBezTo>
                  <a:pt x="5178973" y="453535"/>
                  <a:pt x="5358386" y="953929"/>
                  <a:pt x="5160412" y="1373220"/>
                </a:cubicBezTo>
                <a:lnTo>
                  <a:pt x="3726600" y="4409910"/>
                </a:lnTo>
                <a:cubicBezTo>
                  <a:pt x="3528625" y="4829204"/>
                  <a:pt x="3028232" y="5008617"/>
                  <a:pt x="2608941" y="4810642"/>
                </a:cubicBezTo>
                <a:lnTo>
                  <a:pt x="0" y="35787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 37"/>
          <p:cNvSpPr/>
          <p:nvPr userDrawn="1"/>
        </p:nvSpPr>
        <p:spPr>
          <a:xfrm rot="20083528">
            <a:off x="9293997" y="5276187"/>
            <a:ext cx="3440215" cy="2030486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43"/>
          <p:cNvSpPr/>
          <p:nvPr userDrawn="1"/>
        </p:nvSpPr>
        <p:spPr>
          <a:xfrm rot="1469657" flipH="1">
            <a:off x="10973589" y="-160767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28"/>
          <p:cNvSpPr>
            <a:spLocks noGrp="1"/>
          </p:cNvSpPr>
          <p:nvPr>
            <p:ph type="body" sz="quarter" idx="15"/>
          </p:nvPr>
        </p:nvSpPr>
        <p:spPr>
          <a:xfrm>
            <a:off x="6095999" y="3449579"/>
            <a:ext cx="4474140" cy="821191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800" b="0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26"/>
          <p:cNvSpPr>
            <a:spLocks noGrp="1"/>
          </p:cNvSpPr>
          <p:nvPr>
            <p:ph type="body" sz="quarter" idx="14"/>
          </p:nvPr>
        </p:nvSpPr>
        <p:spPr>
          <a:xfrm>
            <a:off x="6095999" y="2413625"/>
            <a:ext cx="4997427" cy="144655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4400" b="0">
                <a:solidFill>
                  <a:schemeClr val="tx1"/>
                </a:solidFill>
                <a:latin typeface="汉仪旗黑-85S" panose="00020600040101010101" charset="-122"/>
              </a:defRPr>
            </a:lvl1pPr>
          </a:lstStyle>
          <a:p>
            <a:pPr lvl="0"/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ly-arranged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A4D2-F3F7-460E-A31C-F1C3BA6DBAEE}" type="datetimeFigureOut">
              <a:rPr lang="ru-RU" smtClean="0"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4021-076E-46B6-B165-E67C04EAD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711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 с рисункам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84483"/>
            <a:ext cx="11125200" cy="914400"/>
          </a:xfrm>
        </p:spPr>
        <p:txBody>
          <a:bodyPr rtlCol="0"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9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26878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15"/>
          <p:cNvSpPr/>
          <p:nvPr userDrawn="1"/>
        </p:nvSpPr>
        <p:spPr>
          <a:xfrm rot="9302750">
            <a:off x="10948188" y="5839500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23"/>
          <p:cNvSpPr/>
          <p:nvPr userDrawn="1"/>
        </p:nvSpPr>
        <p:spPr>
          <a:xfrm rot="20130343">
            <a:off x="-315558" y="-149978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21"/>
          <p:cNvSpPr/>
          <p:nvPr userDrawn="1"/>
        </p:nvSpPr>
        <p:spPr>
          <a:xfrm rot="20124172">
            <a:off x="6923398" y="-872327"/>
            <a:ext cx="5886392" cy="5759446"/>
          </a:xfrm>
          <a:custGeom>
            <a:avLst/>
            <a:gdLst>
              <a:gd name="connsiteX0" fmla="*/ 1475246 w 5886392"/>
              <a:gd name="connsiteY0" fmla="*/ 0 h 5759446"/>
              <a:gd name="connsiteX1" fmla="*/ 5886392 w 5886392"/>
              <a:gd name="connsiteY1" fmla="*/ 2037134 h 5759446"/>
              <a:gd name="connsiteX2" fmla="*/ 4182409 w 5886392"/>
              <a:gd name="connsiteY2" fmla="*/ 5759446 h 5759446"/>
              <a:gd name="connsiteX3" fmla="*/ 951530 w 5886392"/>
              <a:gd name="connsiteY3" fmla="*/ 5759446 h 5759446"/>
              <a:gd name="connsiteX4" fmla="*/ 0 w 5886392"/>
              <a:gd name="connsiteY4" fmla="*/ 4799519 h 5759446"/>
              <a:gd name="connsiteX5" fmla="*/ 0 w 5886392"/>
              <a:gd name="connsiteY5" fmla="*/ 959927 h 5759446"/>
              <a:gd name="connsiteX6" fmla="*/ 951531 w 5886392"/>
              <a:gd name="connsiteY6" fmla="*/ 0 h 575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6392" h="5759446">
                <a:moveTo>
                  <a:pt x="1475246" y="0"/>
                </a:moveTo>
                <a:lnTo>
                  <a:pt x="5886392" y="2037134"/>
                </a:lnTo>
                <a:lnTo>
                  <a:pt x="4182409" y="5759446"/>
                </a:lnTo>
                <a:lnTo>
                  <a:pt x="951530" y="5759446"/>
                </a:lnTo>
                <a:cubicBezTo>
                  <a:pt x="426014" y="5759447"/>
                  <a:pt x="0" y="5329673"/>
                  <a:pt x="0" y="4799519"/>
                </a:cubicBezTo>
                <a:lnTo>
                  <a:pt x="0" y="959927"/>
                </a:lnTo>
                <a:cubicBezTo>
                  <a:pt x="0" y="429774"/>
                  <a:pt x="426015" y="0"/>
                  <a:pt x="951531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37"/>
          <p:cNvSpPr/>
          <p:nvPr userDrawn="1"/>
        </p:nvSpPr>
        <p:spPr>
          <a:xfrm rot="20083528">
            <a:off x="9293997" y="5276187"/>
            <a:ext cx="3440215" cy="2030486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43"/>
          <p:cNvSpPr/>
          <p:nvPr userDrawn="1"/>
        </p:nvSpPr>
        <p:spPr>
          <a:xfrm rot="20130343">
            <a:off x="-329412" y="-160768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>
            <a:spLocks noGrp="1"/>
          </p:cNvSpPr>
          <p:nvPr>
            <p:ph type="pic" sz="quarter" idx="10"/>
          </p:nvPr>
        </p:nvSpPr>
        <p:spPr>
          <a:xfrm>
            <a:off x="1" y="756953"/>
            <a:ext cx="5344087" cy="6101047"/>
          </a:xfrm>
          <a:custGeom>
            <a:avLst/>
            <a:gdLst>
              <a:gd name="connsiteX0" fmla="*/ 3364679 w 5344087"/>
              <a:gd name="connsiteY0" fmla="*/ 233 h 6101047"/>
              <a:gd name="connsiteX1" fmla="*/ 4257726 w 5344087"/>
              <a:gd name="connsiteY1" fmla="*/ 689265 h 6101047"/>
              <a:gd name="connsiteX2" fmla="*/ 5306962 w 5344087"/>
              <a:gd name="connsiteY2" fmla="*/ 4346974 h 6101047"/>
              <a:gd name="connsiteX3" fmla="*/ 4654824 w 5344087"/>
              <a:gd name="connsiteY3" fmla="*/ 5523746 h 6101047"/>
              <a:gd name="connsiteX4" fmla="*/ 2642314 w 5344087"/>
              <a:gd name="connsiteY4" fmla="*/ 6101047 h 6101047"/>
              <a:gd name="connsiteX5" fmla="*/ 0 w 5344087"/>
              <a:gd name="connsiteY5" fmla="*/ 6101047 h 6101047"/>
              <a:gd name="connsiteX6" fmla="*/ 0 w 5344087"/>
              <a:gd name="connsiteY6" fmla="*/ 920916 h 6101047"/>
              <a:gd name="connsiteX7" fmla="*/ 3080954 w 5344087"/>
              <a:gd name="connsiteY7" fmla="*/ 37126 h 6101047"/>
              <a:gd name="connsiteX8" fmla="*/ 3364679 w 5344087"/>
              <a:gd name="connsiteY8" fmla="*/ 233 h 610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44087" h="6101047">
                <a:moveTo>
                  <a:pt x="3364679" y="233"/>
                </a:moveTo>
                <a:cubicBezTo>
                  <a:pt x="3770137" y="9233"/>
                  <a:pt x="4140017" y="278920"/>
                  <a:pt x="4257726" y="689265"/>
                </a:cubicBezTo>
                <a:lnTo>
                  <a:pt x="5306962" y="4346974"/>
                </a:lnTo>
                <a:cubicBezTo>
                  <a:pt x="5451836" y="4852014"/>
                  <a:pt x="5159863" y="5378873"/>
                  <a:pt x="4654824" y="5523746"/>
                </a:cubicBezTo>
                <a:lnTo>
                  <a:pt x="2642314" y="6101047"/>
                </a:lnTo>
                <a:lnTo>
                  <a:pt x="0" y="6101047"/>
                </a:lnTo>
                <a:lnTo>
                  <a:pt x="0" y="920916"/>
                </a:lnTo>
                <a:lnTo>
                  <a:pt x="3080954" y="37126"/>
                </a:lnTo>
                <a:cubicBezTo>
                  <a:pt x="3175649" y="9962"/>
                  <a:pt x="3271112" y="-1844"/>
                  <a:pt x="3364679" y="23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 rot="21142631">
            <a:off x="-381471" y="856244"/>
            <a:ext cx="5272529" cy="5707895"/>
          </a:xfrm>
          <a:custGeom>
            <a:avLst/>
            <a:gdLst>
              <a:gd name="connsiteX0" fmla="*/ 4512921 w 5272529"/>
              <a:gd name="connsiteY0" fmla="*/ 19328 h 5707895"/>
              <a:gd name="connsiteX1" fmla="*/ 5272529 w 5272529"/>
              <a:gd name="connsiteY1" fmla="*/ 951335 h 5707895"/>
              <a:gd name="connsiteX2" fmla="*/ 5272529 w 5272529"/>
              <a:gd name="connsiteY2" fmla="*/ 4756560 h 5707895"/>
              <a:gd name="connsiteX3" fmla="*/ 4321194 w 5272529"/>
              <a:gd name="connsiteY3" fmla="*/ 5707895 h 5707895"/>
              <a:gd name="connsiteX4" fmla="*/ 515969 w 5272529"/>
              <a:gd name="connsiteY4" fmla="*/ 5707895 h 5707895"/>
              <a:gd name="connsiteX5" fmla="*/ 145667 w 5272529"/>
              <a:gd name="connsiteY5" fmla="*/ 5633134 h 5707895"/>
              <a:gd name="connsiteX6" fmla="*/ 0 w 5272529"/>
              <a:gd name="connsiteY6" fmla="*/ 5554070 h 5707895"/>
              <a:gd name="connsiteX7" fmla="*/ 743323 w 5272529"/>
              <a:gd name="connsiteY7" fmla="*/ 0 h 5707895"/>
              <a:gd name="connsiteX8" fmla="*/ 4321194 w 5272529"/>
              <a:gd name="connsiteY8" fmla="*/ 0 h 5707895"/>
              <a:gd name="connsiteX9" fmla="*/ 4512921 w 5272529"/>
              <a:gd name="connsiteY9" fmla="*/ 19328 h 570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72529" h="5707895">
                <a:moveTo>
                  <a:pt x="4512921" y="19328"/>
                </a:moveTo>
                <a:cubicBezTo>
                  <a:pt x="4946429" y="108036"/>
                  <a:pt x="5272529" y="491603"/>
                  <a:pt x="5272529" y="951335"/>
                </a:cubicBezTo>
                <a:lnTo>
                  <a:pt x="5272529" y="4756560"/>
                </a:lnTo>
                <a:cubicBezTo>
                  <a:pt x="5272529" y="5281968"/>
                  <a:pt x="4846602" y="5707895"/>
                  <a:pt x="4321194" y="5707895"/>
                </a:cubicBezTo>
                <a:lnTo>
                  <a:pt x="515969" y="5707895"/>
                </a:lnTo>
                <a:cubicBezTo>
                  <a:pt x="384617" y="5707895"/>
                  <a:pt x="259483" y="5681274"/>
                  <a:pt x="145667" y="5633134"/>
                </a:cubicBezTo>
                <a:lnTo>
                  <a:pt x="0" y="5554070"/>
                </a:lnTo>
                <a:lnTo>
                  <a:pt x="743323" y="0"/>
                </a:lnTo>
                <a:lnTo>
                  <a:pt x="4321194" y="0"/>
                </a:lnTo>
                <a:cubicBezTo>
                  <a:pt x="4386870" y="0"/>
                  <a:pt x="4450992" y="6655"/>
                  <a:pt x="4512921" y="19328"/>
                </a:cubicBezTo>
                <a:close/>
              </a:path>
            </a:pathLst>
          </a:custGeom>
          <a:noFill/>
          <a:ln>
            <a:solidFill>
              <a:schemeClr val="accent3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 userDrawn="1"/>
        </p:nvSpPr>
        <p:spPr>
          <a:xfrm rot="21142631">
            <a:off x="11430530" y="-56538"/>
            <a:ext cx="811318" cy="912069"/>
          </a:xfrm>
          <a:custGeom>
            <a:avLst/>
            <a:gdLst>
              <a:gd name="connsiteX0" fmla="*/ 9825 w 811318"/>
              <a:gd name="connsiteY0" fmla="*/ 0 h 912069"/>
              <a:gd name="connsiteX1" fmla="*/ 811318 w 811318"/>
              <a:gd name="connsiteY1" fmla="*/ 107267 h 912069"/>
              <a:gd name="connsiteX2" fmla="*/ 703609 w 811318"/>
              <a:gd name="connsiteY2" fmla="*/ 912069 h 912069"/>
              <a:gd name="connsiteX3" fmla="*/ 172684 w 811318"/>
              <a:gd name="connsiteY3" fmla="*/ 912069 h 912069"/>
              <a:gd name="connsiteX4" fmla="*/ 0 w 811318"/>
              <a:gd name="connsiteY4" fmla="*/ 739385 h 912069"/>
              <a:gd name="connsiteX5" fmla="*/ 0 w 811318"/>
              <a:gd name="connsiteY5" fmla="*/ 48668 h 91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318" h="912069">
                <a:moveTo>
                  <a:pt x="9825" y="0"/>
                </a:moveTo>
                <a:lnTo>
                  <a:pt x="811318" y="107267"/>
                </a:lnTo>
                <a:lnTo>
                  <a:pt x="703609" y="912069"/>
                </a:lnTo>
                <a:lnTo>
                  <a:pt x="172684" y="912069"/>
                </a:lnTo>
                <a:cubicBezTo>
                  <a:pt x="77313" y="912069"/>
                  <a:pt x="0" y="834756"/>
                  <a:pt x="0" y="739385"/>
                </a:cubicBezTo>
                <a:lnTo>
                  <a:pt x="0" y="486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 userDrawn="1"/>
        </p:nvSpPr>
        <p:spPr>
          <a:xfrm rot="21142631">
            <a:off x="11303004" y="-53655"/>
            <a:ext cx="945887" cy="1020481"/>
          </a:xfrm>
          <a:custGeom>
            <a:avLst/>
            <a:gdLst>
              <a:gd name="connsiteX0" fmla="*/ 102451 w 945887"/>
              <a:gd name="connsiteY0" fmla="*/ 0 h 1020481"/>
              <a:gd name="connsiteX1" fmla="*/ 945887 w 945887"/>
              <a:gd name="connsiteY1" fmla="*/ 112880 h 1020481"/>
              <a:gd name="connsiteX2" fmla="*/ 824420 w 945887"/>
              <a:gd name="connsiteY2" fmla="*/ 1020481 h 1020481"/>
              <a:gd name="connsiteX3" fmla="*/ 172684 w 945887"/>
              <a:gd name="connsiteY3" fmla="*/ 1020481 h 1020481"/>
              <a:gd name="connsiteX4" fmla="*/ 0 w 945887"/>
              <a:gd name="connsiteY4" fmla="*/ 847797 h 1020481"/>
              <a:gd name="connsiteX5" fmla="*/ 0 w 945887"/>
              <a:gd name="connsiteY5" fmla="*/ 157080 h 1020481"/>
              <a:gd name="connsiteX6" fmla="*/ 50577 w 945887"/>
              <a:gd name="connsiteY6" fmla="*/ 34974 h 1020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5887" h="1020481">
                <a:moveTo>
                  <a:pt x="102451" y="0"/>
                </a:moveTo>
                <a:lnTo>
                  <a:pt x="945887" y="112880"/>
                </a:lnTo>
                <a:lnTo>
                  <a:pt x="824420" y="1020481"/>
                </a:lnTo>
                <a:lnTo>
                  <a:pt x="172684" y="1020481"/>
                </a:lnTo>
                <a:cubicBezTo>
                  <a:pt x="77313" y="1020481"/>
                  <a:pt x="0" y="943168"/>
                  <a:pt x="0" y="847797"/>
                </a:cubicBezTo>
                <a:lnTo>
                  <a:pt x="0" y="157080"/>
                </a:lnTo>
                <a:cubicBezTo>
                  <a:pt x="-1" y="109394"/>
                  <a:pt x="19328" y="66223"/>
                  <a:pt x="50577" y="34974"/>
                </a:cubicBezTo>
                <a:close/>
              </a:path>
            </a:pathLst>
          </a:custGeom>
          <a:noFill/>
          <a:ln>
            <a:solidFill>
              <a:schemeClr val="accent3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占位符 16"/>
          <p:cNvSpPr>
            <a:spLocks noGrp="1"/>
          </p:cNvSpPr>
          <p:nvPr>
            <p:ph type="body" sz="quarter" idx="15"/>
          </p:nvPr>
        </p:nvSpPr>
        <p:spPr>
          <a:xfrm>
            <a:off x="5706016" y="3334855"/>
            <a:ext cx="5595938" cy="7493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30" name="文本占位符 14"/>
          <p:cNvSpPr>
            <a:spLocks noGrp="1"/>
          </p:cNvSpPr>
          <p:nvPr>
            <p:ph type="body" sz="quarter" idx="14" hasCustomPrompt="1"/>
          </p:nvPr>
        </p:nvSpPr>
        <p:spPr>
          <a:xfrm>
            <a:off x="5716335" y="2146269"/>
            <a:ext cx="5575300" cy="1573498"/>
          </a:xfrm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4800"/>
            </a:lvl1pPr>
          </a:lstStyle>
          <a:p>
            <a:pPr lvl="0"/>
            <a:r>
              <a:rPr lang="zh-CN" altLang="en-US" dirty="0"/>
              <a:t>单击编辑文本</a:t>
            </a:r>
          </a:p>
        </p:txBody>
      </p:sp>
      <p:sp>
        <p:nvSpPr>
          <p:cNvPr id="31" name="任意多边形 37"/>
          <p:cNvSpPr/>
          <p:nvPr userDrawn="1"/>
        </p:nvSpPr>
        <p:spPr>
          <a:xfrm rot="20083528">
            <a:off x="9293997" y="5276187"/>
            <a:ext cx="3440215" cy="2030486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0"/>
          </p:nvPr>
        </p:nvSpPr>
        <p:spPr>
          <a:xfrm>
            <a:off x="7372031" y="68686"/>
            <a:ext cx="4819968" cy="6720626"/>
          </a:xfrm>
          <a:custGeom>
            <a:avLst/>
            <a:gdLst>
              <a:gd name="connsiteX0" fmla="*/ 3360313 w 4819968"/>
              <a:gd name="connsiteY0" fmla="*/ 0 h 6720626"/>
              <a:gd name="connsiteX1" fmla="*/ 3980973 w 4819968"/>
              <a:gd name="connsiteY1" fmla="*/ 257086 h 6720626"/>
              <a:gd name="connsiteX2" fmla="*/ 4819968 w 4819968"/>
              <a:gd name="connsiteY2" fmla="*/ 1096081 h 6720626"/>
              <a:gd name="connsiteX3" fmla="*/ 4819968 w 4819968"/>
              <a:gd name="connsiteY3" fmla="*/ 5624545 h 6720626"/>
              <a:gd name="connsiteX4" fmla="*/ 3980973 w 4819968"/>
              <a:gd name="connsiteY4" fmla="*/ 6463540 h 6720626"/>
              <a:gd name="connsiteX5" fmla="*/ 2739653 w 4819968"/>
              <a:gd name="connsiteY5" fmla="*/ 6463540 h 6720626"/>
              <a:gd name="connsiteX6" fmla="*/ 257086 w 4819968"/>
              <a:gd name="connsiteY6" fmla="*/ 3980973 h 6720626"/>
              <a:gd name="connsiteX7" fmla="*/ 257086 w 4819968"/>
              <a:gd name="connsiteY7" fmla="*/ 2739653 h 6720626"/>
              <a:gd name="connsiteX8" fmla="*/ 2739653 w 4819968"/>
              <a:gd name="connsiteY8" fmla="*/ 257086 h 6720626"/>
              <a:gd name="connsiteX9" fmla="*/ 3360313 w 4819968"/>
              <a:gd name="connsiteY9" fmla="*/ 0 h 672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19968" h="6720626">
                <a:moveTo>
                  <a:pt x="3360313" y="0"/>
                </a:moveTo>
                <a:cubicBezTo>
                  <a:pt x="3584948" y="0"/>
                  <a:pt x="3809582" y="85695"/>
                  <a:pt x="3980973" y="257086"/>
                </a:cubicBezTo>
                <a:lnTo>
                  <a:pt x="4819968" y="1096081"/>
                </a:lnTo>
                <a:lnTo>
                  <a:pt x="4819968" y="5624545"/>
                </a:lnTo>
                <a:lnTo>
                  <a:pt x="3980973" y="6463540"/>
                </a:lnTo>
                <a:cubicBezTo>
                  <a:pt x="3638192" y="6806322"/>
                  <a:pt x="3082434" y="6806322"/>
                  <a:pt x="2739653" y="6463540"/>
                </a:cubicBezTo>
                <a:lnTo>
                  <a:pt x="257086" y="3980973"/>
                </a:lnTo>
                <a:cubicBezTo>
                  <a:pt x="-85695" y="3638192"/>
                  <a:pt x="-85695" y="3082435"/>
                  <a:pt x="257086" y="2739653"/>
                </a:cubicBezTo>
                <a:lnTo>
                  <a:pt x="2739653" y="257086"/>
                </a:lnTo>
                <a:cubicBezTo>
                  <a:pt x="2911044" y="85695"/>
                  <a:pt x="3135678" y="0"/>
                  <a:pt x="33603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37"/>
          <p:cNvSpPr/>
          <p:nvPr userDrawn="1"/>
        </p:nvSpPr>
        <p:spPr>
          <a:xfrm rot="20083528">
            <a:off x="5598599" y="3255638"/>
            <a:ext cx="7831706" cy="4622435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rot="20083528">
            <a:off x="7365523" y="4241488"/>
            <a:ext cx="5718404" cy="3364014"/>
          </a:xfrm>
          <a:custGeom>
            <a:avLst/>
            <a:gdLst>
              <a:gd name="connsiteX0" fmla="*/ 5483214 w 5718404"/>
              <a:gd name="connsiteY0" fmla="*/ 73570 h 3364014"/>
              <a:gd name="connsiteX1" fmla="*/ 5714308 w 5718404"/>
              <a:gd name="connsiteY1" fmla="*/ 213778 h 3364014"/>
              <a:gd name="connsiteX2" fmla="*/ 5718404 w 5718404"/>
              <a:gd name="connsiteY2" fmla="*/ 217683 h 3364014"/>
              <a:gd name="connsiteX3" fmla="*/ 4232850 w 5718404"/>
              <a:gd name="connsiteY3" fmla="*/ 3364014 h 3364014"/>
              <a:gd name="connsiteX4" fmla="*/ 2 w 5718404"/>
              <a:gd name="connsiteY4" fmla="*/ 1365457 h 3364014"/>
              <a:gd name="connsiteX5" fmla="*/ 0 w 5718404"/>
              <a:gd name="connsiteY5" fmla="*/ 936180 h 3364014"/>
              <a:gd name="connsiteX6" fmla="*/ 936181 w 5718404"/>
              <a:gd name="connsiteY6" fmla="*/ 0 h 3364014"/>
              <a:gd name="connsiteX7" fmla="*/ 5118811 w 5718404"/>
              <a:gd name="connsiteY7" fmla="*/ 0 h 3364014"/>
              <a:gd name="connsiteX8" fmla="*/ 5483214 w 5718404"/>
              <a:gd name="connsiteY8" fmla="*/ 73570 h 336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8404" h="3364014">
                <a:moveTo>
                  <a:pt x="5483214" y="73570"/>
                </a:moveTo>
                <a:cubicBezTo>
                  <a:pt x="5567216" y="109100"/>
                  <a:pt x="5644952" y="156541"/>
                  <a:pt x="5714308" y="213778"/>
                </a:cubicBezTo>
                <a:lnTo>
                  <a:pt x="5718404" y="217683"/>
                </a:lnTo>
                <a:lnTo>
                  <a:pt x="4232850" y="3364014"/>
                </a:lnTo>
                <a:lnTo>
                  <a:pt x="2" y="1365457"/>
                </a:lnTo>
                <a:lnTo>
                  <a:pt x="0" y="936180"/>
                </a:lnTo>
                <a:cubicBezTo>
                  <a:pt x="0" y="419143"/>
                  <a:pt x="419143" y="2"/>
                  <a:pt x="936181" y="0"/>
                </a:cubicBezTo>
                <a:lnTo>
                  <a:pt x="5118811" y="0"/>
                </a:lnTo>
                <a:cubicBezTo>
                  <a:pt x="5248069" y="0"/>
                  <a:pt x="5371210" y="26197"/>
                  <a:pt x="5483214" y="73570"/>
                </a:cubicBez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43"/>
          <p:cNvSpPr/>
          <p:nvPr userDrawn="1"/>
        </p:nvSpPr>
        <p:spPr>
          <a:xfrm rot="20130343">
            <a:off x="-240452" y="-118847"/>
            <a:ext cx="1158586" cy="877457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 rot="19492083">
            <a:off x="7072658" y="4413201"/>
            <a:ext cx="6554635" cy="3366038"/>
          </a:xfrm>
          <a:custGeom>
            <a:avLst/>
            <a:gdLst>
              <a:gd name="connsiteX0" fmla="*/ 6468760 w 6554635"/>
              <a:gd name="connsiteY0" fmla="*/ 165290 h 3366038"/>
              <a:gd name="connsiteX1" fmla="*/ 6554635 w 6554635"/>
              <a:gd name="connsiteY1" fmla="*/ 226344 h 3366038"/>
              <a:gd name="connsiteX2" fmla="*/ 4345404 w 6554635"/>
              <a:gd name="connsiteY2" fmla="*/ 3366038 h 3366038"/>
              <a:gd name="connsiteX3" fmla="*/ 0 w 6554635"/>
              <a:gd name="connsiteY3" fmla="*/ 308415 h 3366038"/>
              <a:gd name="connsiteX4" fmla="*/ 137474 w 6554635"/>
              <a:gd name="connsiteY4" fmla="*/ 194988 h 3366038"/>
              <a:gd name="connsiteX5" fmla="*/ 775819 w 6554635"/>
              <a:gd name="connsiteY5" fmla="*/ 0 h 3366038"/>
              <a:gd name="connsiteX6" fmla="*/ 5876738 w 6554635"/>
              <a:gd name="connsiteY6" fmla="*/ 0 h 3366038"/>
              <a:gd name="connsiteX7" fmla="*/ 6321147 w 6554635"/>
              <a:gd name="connsiteY7" fmla="*/ 89722 h 3366038"/>
              <a:gd name="connsiteX8" fmla="*/ 6468760 w 6554635"/>
              <a:gd name="connsiteY8" fmla="*/ 165290 h 336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54635" h="3366038">
                <a:moveTo>
                  <a:pt x="6468760" y="165290"/>
                </a:moveTo>
                <a:lnTo>
                  <a:pt x="6554635" y="226344"/>
                </a:lnTo>
                <a:lnTo>
                  <a:pt x="4345404" y="3366038"/>
                </a:lnTo>
                <a:lnTo>
                  <a:pt x="0" y="308415"/>
                </a:lnTo>
                <a:lnTo>
                  <a:pt x="137474" y="194988"/>
                </a:lnTo>
                <a:cubicBezTo>
                  <a:pt x="319693" y="71884"/>
                  <a:pt x="539361" y="1"/>
                  <a:pt x="775819" y="0"/>
                </a:cubicBezTo>
                <a:lnTo>
                  <a:pt x="5876738" y="0"/>
                </a:lnTo>
                <a:cubicBezTo>
                  <a:pt x="6034376" y="0"/>
                  <a:pt x="6184553" y="31948"/>
                  <a:pt x="6321147" y="89722"/>
                </a:cubicBezTo>
                <a:cubicBezTo>
                  <a:pt x="6372369" y="111388"/>
                  <a:pt x="6421681" y="136685"/>
                  <a:pt x="6468760" y="165290"/>
                </a:cubicBez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37"/>
          <p:cNvSpPr/>
          <p:nvPr userDrawn="1"/>
        </p:nvSpPr>
        <p:spPr>
          <a:xfrm rot="20083528">
            <a:off x="9293997" y="5276187"/>
            <a:ext cx="3440215" cy="2030486"/>
          </a:xfrm>
          <a:custGeom>
            <a:avLst/>
            <a:gdLst>
              <a:gd name="connsiteX0" fmla="*/ 3298724 w 3440215"/>
              <a:gd name="connsiteY0" fmla="*/ 44260 h 2030486"/>
              <a:gd name="connsiteX1" fmla="*/ 3437751 w 3440215"/>
              <a:gd name="connsiteY1" fmla="*/ 128610 h 2030486"/>
              <a:gd name="connsiteX2" fmla="*/ 3440215 w 3440215"/>
              <a:gd name="connsiteY2" fmla="*/ 130959 h 2030486"/>
              <a:gd name="connsiteX3" fmla="*/ 2543345 w 3440215"/>
              <a:gd name="connsiteY3" fmla="*/ 2030486 h 2030486"/>
              <a:gd name="connsiteX4" fmla="*/ 1 w 3440215"/>
              <a:gd name="connsiteY4" fmla="*/ 829635 h 2030486"/>
              <a:gd name="connsiteX5" fmla="*/ 0 w 3440215"/>
              <a:gd name="connsiteY5" fmla="*/ 563210 h 2030486"/>
              <a:gd name="connsiteX6" fmla="*/ 563210 w 3440215"/>
              <a:gd name="connsiteY6" fmla="*/ 0 h 2030486"/>
              <a:gd name="connsiteX7" fmla="*/ 3079497 w 3440215"/>
              <a:gd name="connsiteY7" fmla="*/ 0 h 2030486"/>
              <a:gd name="connsiteX8" fmla="*/ 3298724 w 3440215"/>
              <a:gd name="connsiteY8" fmla="*/ 44260 h 20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40215" h="2030486">
                <a:moveTo>
                  <a:pt x="3298724" y="44260"/>
                </a:moveTo>
                <a:cubicBezTo>
                  <a:pt x="3349260" y="65635"/>
                  <a:pt x="3396026" y="94176"/>
                  <a:pt x="3437751" y="128610"/>
                </a:cubicBezTo>
                <a:lnTo>
                  <a:pt x="3440215" y="130959"/>
                </a:lnTo>
                <a:lnTo>
                  <a:pt x="2543345" y="2030486"/>
                </a:lnTo>
                <a:lnTo>
                  <a:pt x="1" y="829635"/>
                </a:lnTo>
                <a:lnTo>
                  <a:pt x="0" y="563210"/>
                </a:lnTo>
                <a:cubicBezTo>
                  <a:pt x="0" y="252158"/>
                  <a:pt x="252158" y="1"/>
                  <a:pt x="563210" y="0"/>
                </a:cubicBezTo>
                <a:lnTo>
                  <a:pt x="3079497" y="0"/>
                </a:lnTo>
                <a:cubicBezTo>
                  <a:pt x="3157260" y="0"/>
                  <a:pt x="3231342" y="15760"/>
                  <a:pt x="3298724" y="4426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43"/>
          <p:cNvSpPr/>
          <p:nvPr userDrawn="1"/>
        </p:nvSpPr>
        <p:spPr>
          <a:xfrm rot="20130343">
            <a:off x="-329412" y="-160768"/>
            <a:ext cx="1554927" cy="1177626"/>
          </a:xfrm>
          <a:custGeom>
            <a:avLst/>
            <a:gdLst>
              <a:gd name="connsiteX0" fmla="*/ 536533 w 1554927"/>
              <a:gd name="connsiteY0" fmla="*/ 0 h 1177626"/>
              <a:gd name="connsiteX1" fmla="*/ 1554927 w 1554927"/>
              <a:gd name="connsiteY1" fmla="*/ 463986 h 1177626"/>
              <a:gd name="connsiteX2" fmla="*/ 1554927 w 1554927"/>
              <a:gd name="connsiteY2" fmla="*/ 614415 h 1177626"/>
              <a:gd name="connsiteX3" fmla="*/ 991717 w 1554927"/>
              <a:gd name="connsiteY3" fmla="*/ 1177626 h 1177626"/>
              <a:gd name="connsiteX4" fmla="*/ 0 w 1554927"/>
              <a:gd name="connsiteY4" fmla="*/ 1177625 h 1177626"/>
              <a:gd name="connsiteX5" fmla="*/ 536533 w 1554927"/>
              <a:gd name="connsiteY5" fmla="*/ 0 h 117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927" h="1177626">
                <a:moveTo>
                  <a:pt x="536533" y="0"/>
                </a:moveTo>
                <a:lnTo>
                  <a:pt x="1554927" y="463986"/>
                </a:lnTo>
                <a:lnTo>
                  <a:pt x="1554927" y="614415"/>
                </a:lnTo>
                <a:cubicBezTo>
                  <a:pt x="1554925" y="925467"/>
                  <a:pt x="1302768" y="1177625"/>
                  <a:pt x="991717" y="1177626"/>
                </a:cubicBezTo>
                <a:lnTo>
                  <a:pt x="0" y="1177625"/>
                </a:lnTo>
                <a:lnTo>
                  <a:pt x="536533" y="0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 rot="2700000">
            <a:off x="7624640" y="116801"/>
            <a:ext cx="6329286" cy="7336869"/>
          </a:xfrm>
          <a:custGeom>
            <a:avLst/>
            <a:gdLst>
              <a:gd name="connsiteX0" fmla="*/ 0 w 6329286"/>
              <a:gd name="connsiteY0" fmla="*/ 1479948 h 7336869"/>
              <a:gd name="connsiteX1" fmla="*/ 1479949 w 6329286"/>
              <a:gd name="connsiteY1" fmla="*/ 0 h 7336869"/>
              <a:gd name="connsiteX2" fmla="*/ 6329286 w 6329286"/>
              <a:gd name="connsiteY2" fmla="*/ 4849338 h 7336869"/>
              <a:gd name="connsiteX3" fmla="*/ 3841755 w 6329286"/>
              <a:gd name="connsiteY3" fmla="*/ 7336869 h 7336869"/>
              <a:gd name="connsiteX4" fmla="*/ 1240797 w 6329286"/>
              <a:gd name="connsiteY4" fmla="*/ 7336869 h 7336869"/>
              <a:gd name="connsiteX5" fmla="*/ 0 w 6329286"/>
              <a:gd name="connsiteY5" fmla="*/ 6096072 h 7336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9286" h="7336869">
                <a:moveTo>
                  <a:pt x="0" y="1479948"/>
                </a:moveTo>
                <a:lnTo>
                  <a:pt x="1479949" y="0"/>
                </a:lnTo>
                <a:lnTo>
                  <a:pt x="6329286" y="4849338"/>
                </a:lnTo>
                <a:lnTo>
                  <a:pt x="3841755" y="7336869"/>
                </a:lnTo>
                <a:lnTo>
                  <a:pt x="1240797" y="7336869"/>
                </a:lnTo>
                <a:cubicBezTo>
                  <a:pt x="555524" y="7336869"/>
                  <a:pt x="1" y="6781345"/>
                  <a:pt x="0" y="6096072"/>
                </a:cubicBez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 rot="4748385">
            <a:off x="-221653" y="-78173"/>
            <a:ext cx="1805547" cy="1733478"/>
          </a:xfrm>
          <a:custGeom>
            <a:avLst/>
            <a:gdLst>
              <a:gd name="connsiteX0" fmla="*/ 0 w 1805547"/>
              <a:gd name="connsiteY0" fmla="*/ 1387083 h 1733478"/>
              <a:gd name="connsiteX1" fmla="*/ 266112 w 1805547"/>
              <a:gd name="connsiteY1" fmla="*/ 0 h 1733478"/>
              <a:gd name="connsiteX2" fmla="*/ 1399931 w 1805547"/>
              <a:gd name="connsiteY2" fmla="*/ 0 h 1733478"/>
              <a:gd name="connsiteX3" fmla="*/ 1805547 w 1805547"/>
              <a:gd name="connsiteY3" fmla="*/ 405616 h 1733478"/>
              <a:gd name="connsiteX4" fmla="*/ 1805547 w 1805547"/>
              <a:gd name="connsiteY4" fmla="*/ 1733478 h 1733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5547" h="1733478">
                <a:moveTo>
                  <a:pt x="0" y="1387083"/>
                </a:moveTo>
                <a:lnTo>
                  <a:pt x="266112" y="0"/>
                </a:lnTo>
                <a:lnTo>
                  <a:pt x="1399931" y="0"/>
                </a:lnTo>
                <a:cubicBezTo>
                  <a:pt x="1623947" y="0"/>
                  <a:pt x="1805547" y="181600"/>
                  <a:pt x="1805547" y="405616"/>
                </a:cubicBezTo>
                <a:lnTo>
                  <a:pt x="1805547" y="1733478"/>
                </a:ln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 rot="2700000">
            <a:off x="1191607" y="1025236"/>
            <a:ext cx="1068649" cy="106864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 rot="4748385">
            <a:off x="369648" y="5507074"/>
            <a:ext cx="1124395" cy="1968489"/>
          </a:xfrm>
          <a:custGeom>
            <a:avLst/>
            <a:gdLst>
              <a:gd name="connsiteX0" fmla="*/ 8241 w 1124395"/>
              <a:gd name="connsiteY0" fmla="*/ 323870 h 1968489"/>
              <a:gd name="connsiteX1" fmla="*/ 405616 w 1124395"/>
              <a:gd name="connsiteY1" fmla="*/ 0 h 1968489"/>
              <a:gd name="connsiteX2" fmla="*/ 1124395 w 1124395"/>
              <a:gd name="connsiteY2" fmla="*/ 0 h 1968489"/>
              <a:gd name="connsiteX3" fmla="*/ 746740 w 1124395"/>
              <a:gd name="connsiteY3" fmla="*/ 1968489 h 1968489"/>
              <a:gd name="connsiteX4" fmla="*/ 0 w 1124395"/>
              <a:gd name="connsiteY4" fmla="*/ 1825227 h 1968489"/>
              <a:gd name="connsiteX5" fmla="*/ 0 w 1124395"/>
              <a:gd name="connsiteY5" fmla="*/ 405616 h 1968489"/>
              <a:gd name="connsiteX6" fmla="*/ 8241 w 1124395"/>
              <a:gd name="connsiteY6" fmla="*/ 323870 h 19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395" h="1968489">
                <a:moveTo>
                  <a:pt x="8241" y="323870"/>
                </a:moveTo>
                <a:cubicBezTo>
                  <a:pt x="46063" y="139037"/>
                  <a:pt x="209602" y="0"/>
                  <a:pt x="405616" y="0"/>
                </a:cubicBezTo>
                <a:lnTo>
                  <a:pt x="1124395" y="0"/>
                </a:lnTo>
                <a:lnTo>
                  <a:pt x="746740" y="1968489"/>
                </a:lnTo>
                <a:lnTo>
                  <a:pt x="0" y="1825227"/>
                </a:lnTo>
                <a:lnTo>
                  <a:pt x="0" y="405616"/>
                </a:lnTo>
                <a:cubicBezTo>
                  <a:pt x="0" y="377614"/>
                  <a:pt x="2837" y="350275"/>
                  <a:pt x="8241" y="323870"/>
                </a:cubicBez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 rot="7086780">
            <a:off x="1769212" y="6294635"/>
            <a:ext cx="686245" cy="986117"/>
          </a:xfrm>
          <a:custGeom>
            <a:avLst/>
            <a:gdLst>
              <a:gd name="connsiteX0" fmla="*/ 12945 w 686245"/>
              <a:gd name="connsiteY0" fmla="*/ 885512 h 986117"/>
              <a:gd name="connsiteX1" fmla="*/ 0 w 686245"/>
              <a:gd name="connsiteY1" fmla="*/ 821395 h 986117"/>
              <a:gd name="connsiteX2" fmla="*/ 0 w 686245"/>
              <a:gd name="connsiteY2" fmla="*/ 162526 h 986117"/>
              <a:gd name="connsiteX3" fmla="*/ 48246 w 686245"/>
              <a:gd name="connsiteY3" fmla="*/ 46050 h 986117"/>
              <a:gd name="connsiteX4" fmla="*/ 159420 w 686245"/>
              <a:gd name="connsiteY4" fmla="*/ 0 h 986117"/>
              <a:gd name="connsiteX5" fmla="*/ 686245 w 686245"/>
              <a:gd name="connsiteY5" fmla="*/ 986117 h 986117"/>
              <a:gd name="connsiteX6" fmla="*/ 164722 w 686245"/>
              <a:gd name="connsiteY6" fmla="*/ 986117 h 986117"/>
              <a:gd name="connsiteX7" fmla="*/ 12945 w 686245"/>
              <a:gd name="connsiteY7" fmla="*/ 885512 h 98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245" h="986117">
                <a:moveTo>
                  <a:pt x="12945" y="885512"/>
                </a:moveTo>
                <a:cubicBezTo>
                  <a:pt x="4609" y="865805"/>
                  <a:pt x="0" y="844138"/>
                  <a:pt x="0" y="821395"/>
                </a:cubicBezTo>
                <a:lnTo>
                  <a:pt x="0" y="162526"/>
                </a:lnTo>
                <a:cubicBezTo>
                  <a:pt x="0" y="117039"/>
                  <a:pt x="18437" y="75859"/>
                  <a:pt x="48246" y="46050"/>
                </a:cubicBezTo>
                <a:lnTo>
                  <a:pt x="159420" y="0"/>
                </a:lnTo>
                <a:lnTo>
                  <a:pt x="686245" y="986117"/>
                </a:lnTo>
                <a:lnTo>
                  <a:pt x="164722" y="986117"/>
                </a:lnTo>
                <a:cubicBezTo>
                  <a:pt x="96492" y="986117"/>
                  <a:pt x="37951" y="944633"/>
                  <a:pt x="12945" y="885512"/>
                </a:cubicBezTo>
                <a:close/>
              </a:path>
            </a:pathLst>
          </a:cu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5905128" y="461469"/>
            <a:ext cx="1334432" cy="1056395"/>
            <a:chOff x="4555965" y="-531967"/>
            <a:chExt cx="2564468" cy="2030146"/>
          </a:xfrm>
        </p:grpSpPr>
        <p:sp>
          <p:nvSpPr>
            <p:cNvPr id="26" name="矩形: 圆角 25"/>
            <p:cNvSpPr/>
            <p:nvPr/>
          </p:nvSpPr>
          <p:spPr>
            <a:xfrm rot="4748385">
              <a:off x="4555965" y="-531967"/>
              <a:ext cx="2030146" cy="2030145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 rot="7086780">
              <a:off x="6132120" y="-31514"/>
              <a:ext cx="988313" cy="988313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flipH="1">
            <a:off x="9610408" y="5938064"/>
            <a:ext cx="2657792" cy="1201695"/>
            <a:chOff x="-52399" y="5929121"/>
            <a:chExt cx="2657792" cy="1201695"/>
          </a:xfrm>
        </p:grpSpPr>
        <p:sp>
          <p:nvSpPr>
            <p:cNvPr id="8" name="任意多边形: 形状 7"/>
            <p:cNvSpPr/>
            <p:nvPr userDrawn="1"/>
          </p:nvSpPr>
          <p:spPr>
            <a:xfrm rot="4748385">
              <a:off x="369648" y="5507074"/>
              <a:ext cx="1124395" cy="1968489"/>
            </a:xfrm>
            <a:custGeom>
              <a:avLst/>
              <a:gdLst>
                <a:gd name="connsiteX0" fmla="*/ 8241 w 1124395"/>
                <a:gd name="connsiteY0" fmla="*/ 323870 h 1968489"/>
                <a:gd name="connsiteX1" fmla="*/ 405616 w 1124395"/>
                <a:gd name="connsiteY1" fmla="*/ 0 h 1968489"/>
                <a:gd name="connsiteX2" fmla="*/ 1124395 w 1124395"/>
                <a:gd name="connsiteY2" fmla="*/ 0 h 1968489"/>
                <a:gd name="connsiteX3" fmla="*/ 746740 w 1124395"/>
                <a:gd name="connsiteY3" fmla="*/ 1968489 h 1968489"/>
                <a:gd name="connsiteX4" fmla="*/ 0 w 1124395"/>
                <a:gd name="connsiteY4" fmla="*/ 1825227 h 1968489"/>
                <a:gd name="connsiteX5" fmla="*/ 0 w 1124395"/>
                <a:gd name="connsiteY5" fmla="*/ 405616 h 1968489"/>
                <a:gd name="connsiteX6" fmla="*/ 8241 w 1124395"/>
                <a:gd name="connsiteY6" fmla="*/ 323870 h 1968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4395" h="1968489">
                  <a:moveTo>
                    <a:pt x="8241" y="323870"/>
                  </a:moveTo>
                  <a:cubicBezTo>
                    <a:pt x="46063" y="139037"/>
                    <a:pt x="209602" y="0"/>
                    <a:pt x="405616" y="0"/>
                  </a:cubicBezTo>
                  <a:lnTo>
                    <a:pt x="1124395" y="0"/>
                  </a:lnTo>
                  <a:lnTo>
                    <a:pt x="746740" y="1968489"/>
                  </a:lnTo>
                  <a:lnTo>
                    <a:pt x="0" y="1825227"/>
                  </a:lnTo>
                  <a:lnTo>
                    <a:pt x="0" y="405616"/>
                  </a:lnTo>
                  <a:cubicBezTo>
                    <a:pt x="0" y="377614"/>
                    <a:pt x="2837" y="350275"/>
                    <a:pt x="8241" y="323870"/>
                  </a:cubicBezTo>
                  <a:close/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 userDrawn="1"/>
          </p:nvSpPr>
          <p:spPr>
            <a:xfrm rot="7086780">
              <a:off x="1769212" y="6294635"/>
              <a:ext cx="686245" cy="986117"/>
            </a:xfrm>
            <a:custGeom>
              <a:avLst/>
              <a:gdLst>
                <a:gd name="connsiteX0" fmla="*/ 12945 w 686245"/>
                <a:gd name="connsiteY0" fmla="*/ 885512 h 986117"/>
                <a:gd name="connsiteX1" fmla="*/ 0 w 686245"/>
                <a:gd name="connsiteY1" fmla="*/ 821395 h 986117"/>
                <a:gd name="connsiteX2" fmla="*/ 0 w 686245"/>
                <a:gd name="connsiteY2" fmla="*/ 162526 h 986117"/>
                <a:gd name="connsiteX3" fmla="*/ 48246 w 686245"/>
                <a:gd name="connsiteY3" fmla="*/ 46050 h 986117"/>
                <a:gd name="connsiteX4" fmla="*/ 159420 w 686245"/>
                <a:gd name="connsiteY4" fmla="*/ 0 h 986117"/>
                <a:gd name="connsiteX5" fmla="*/ 686245 w 686245"/>
                <a:gd name="connsiteY5" fmla="*/ 986117 h 986117"/>
                <a:gd name="connsiteX6" fmla="*/ 164722 w 686245"/>
                <a:gd name="connsiteY6" fmla="*/ 986117 h 986117"/>
                <a:gd name="connsiteX7" fmla="*/ 12945 w 686245"/>
                <a:gd name="connsiteY7" fmla="*/ 885512 h 98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6245" h="986117">
                  <a:moveTo>
                    <a:pt x="12945" y="885512"/>
                  </a:moveTo>
                  <a:cubicBezTo>
                    <a:pt x="4609" y="865805"/>
                    <a:pt x="0" y="844138"/>
                    <a:pt x="0" y="821395"/>
                  </a:cubicBezTo>
                  <a:lnTo>
                    <a:pt x="0" y="162526"/>
                  </a:lnTo>
                  <a:cubicBezTo>
                    <a:pt x="0" y="117039"/>
                    <a:pt x="18437" y="75859"/>
                    <a:pt x="48246" y="46050"/>
                  </a:cubicBezTo>
                  <a:lnTo>
                    <a:pt x="159420" y="0"/>
                  </a:lnTo>
                  <a:lnTo>
                    <a:pt x="686245" y="986117"/>
                  </a:lnTo>
                  <a:lnTo>
                    <a:pt x="164722" y="986117"/>
                  </a:lnTo>
                  <a:cubicBezTo>
                    <a:pt x="96492" y="986117"/>
                    <a:pt x="37951" y="944633"/>
                    <a:pt x="12945" y="885512"/>
                  </a:cubicBezTo>
                  <a:close/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5591379" cy="6858000"/>
          </a:xfrm>
          <a:custGeom>
            <a:avLst/>
            <a:gdLst>
              <a:gd name="connsiteX0" fmla="*/ 0 w 5591379"/>
              <a:gd name="connsiteY0" fmla="*/ 0 h 6858000"/>
              <a:gd name="connsiteX1" fmla="*/ 2377442 w 5591379"/>
              <a:gd name="connsiteY1" fmla="*/ 0 h 6858000"/>
              <a:gd name="connsiteX2" fmla="*/ 5234558 w 5591379"/>
              <a:gd name="connsiteY2" fmla="*/ 2857117 h 6858000"/>
              <a:gd name="connsiteX3" fmla="*/ 5234558 w 5591379"/>
              <a:gd name="connsiteY3" fmla="*/ 4580002 h 6858000"/>
              <a:gd name="connsiteX4" fmla="*/ 2956560 w 5591379"/>
              <a:gd name="connsiteY4" fmla="*/ 6858000 h 6858000"/>
              <a:gd name="connsiteX5" fmla="*/ 0 w 5591379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1379" h="6858000">
                <a:moveTo>
                  <a:pt x="0" y="0"/>
                </a:moveTo>
                <a:lnTo>
                  <a:pt x="2377442" y="0"/>
                </a:lnTo>
                <a:lnTo>
                  <a:pt x="5234558" y="2857117"/>
                </a:lnTo>
                <a:cubicBezTo>
                  <a:pt x="5710320" y="3332879"/>
                  <a:pt x="5710320" y="4104240"/>
                  <a:pt x="5234558" y="4580002"/>
                </a:cubicBezTo>
                <a:lnTo>
                  <a:pt x="295656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595299" y="510141"/>
            <a:ext cx="1334432" cy="1056395"/>
            <a:chOff x="4555965" y="-531967"/>
            <a:chExt cx="2564468" cy="2030146"/>
          </a:xfrm>
        </p:grpSpPr>
        <p:sp>
          <p:nvSpPr>
            <p:cNvPr id="16" name="矩形: 圆角 15"/>
            <p:cNvSpPr/>
            <p:nvPr/>
          </p:nvSpPr>
          <p:spPr>
            <a:xfrm rot="4748385">
              <a:off x="4555965" y="-531967"/>
              <a:ext cx="2030146" cy="2030145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/>
            <p:cNvSpPr/>
            <p:nvPr/>
          </p:nvSpPr>
          <p:spPr>
            <a:xfrm rot="7086780">
              <a:off x="6132120" y="-31514"/>
              <a:ext cx="988313" cy="988313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7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40.png"/><Relationship Id="rId3" Type="http://schemas.openxmlformats.org/officeDocument/2006/relationships/image" Target="../media/image42.png"/><Relationship Id="rId7" Type="http://schemas.openxmlformats.org/officeDocument/2006/relationships/diagramData" Target="../diagrams/data1.xml"/><Relationship Id="rId12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microsoft.com/office/2007/relationships/diagramDrawing" Target="../diagrams/drawing1.xml"/><Relationship Id="rId5" Type="http://schemas.openxmlformats.org/officeDocument/2006/relationships/image" Target="../media/image44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43.png"/><Relationship Id="rId9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jpeg"/><Relationship Id="rId7" Type="http://schemas.openxmlformats.org/officeDocument/2006/relationships/image" Target="../media/image50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11" Type="http://schemas.openxmlformats.org/officeDocument/2006/relationships/image" Target="../media/image40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0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69.png"/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12" Type="http://schemas.openxmlformats.org/officeDocument/2006/relationships/image" Target="../media/image6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0" Type="http://schemas.openxmlformats.org/officeDocument/2006/relationships/image" Target="../media/image66.png"/><Relationship Id="rId4" Type="http://schemas.openxmlformats.org/officeDocument/2006/relationships/image" Target="../media/image61.pn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r="14288"/>
          <a:stretch/>
        </p:blipFill>
        <p:spPr/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709798" y="2641430"/>
            <a:ext cx="6203620" cy="1902861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500"/>
              </a:spcBef>
            </a:pPr>
            <a:r>
              <a:rPr lang="ru-RU" altLang="en-US" sz="2400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Муниципального автономного нетипового образовательного учреждения </a:t>
            </a:r>
          </a:p>
          <a:p>
            <a:pPr algn="ctr">
              <a:spcBef>
                <a:spcPts val="500"/>
              </a:spcBef>
            </a:pPr>
            <a:r>
              <a:rPr lang="ru-RU" altLang="en-US" sz="2400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ru-RU" altLang="en-US" sz="2400" dirty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«Дворец детского  творчества имени </a:t>
            </a:r>
          </a:p>
          <a:p>
            <a:pPr algn="ctr">
              <a:spcBef>
                <a:spcPts val="500"/>
              </a:spcBef>
            </a:pPr>
            <a:r>
              <a:rPr lang="ru-RU" altLang="en-US" sz="2400" dirty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Ф.И. Авдеевой» </a:t>
            </a:r>
            <a:r>
              <a:rPr lang="ru-RU" altLang="en-US" sz="2400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городского </a:t>
            </a:r>
            <a:r>
              <a:rPr lang="ru-RU" altLang="en-US" sz="2400" dirty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округа </a:t>
            </a:r>
            <a:endParaRPr lang="ru-RU" altLang="en-US" sz="2400" dirty="0" smtClean="0">
              <a:solidFill>
                <a:srgbClr val="153462"/>
              </a:solidFill>
              <a:latin typeface="+mj-lt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ctr">
              <a:spcBef>
                <a:spcPts val="500"/>
              </a:spcBef>
            </a:pPr>
            <a:r>
              <a:rPr lang="ru-RU" altLang="en-US" sz="2400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«</a:t>
            </a:r>
            <a:r>
              <a:rPr lang="ru-RU" altLang="en-US" sz="2400" dirty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город Якутск</a:t>
            </a:r>
            <a:r>
              <a:rPr lang="ru-RU" altLang="en-US" sz="2400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» Республики Саха (Якутия)</a:t>
            </a:r>
            <a:endParaRPr lang="ru-RU" altLang="en-US" sz="2400" dirty="0">
              <a:solidFill>
                <a:srgbClr val="153462"/>
              </a:solidFill>
              <a:latin typeface="+mj-lt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1720092" y="5385088"/>
            <a:ext cx="6896347" cy="734372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chemeClr val="accent1"/>
                </a:solidFill>
              </a:rPr>
              <a:t>Иванова Татьяна Ивановна, директор МАНОУ «Дворец детского творчества имени Ф.И. Авдеевой» г. Якутск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4695" y="2033475"/>
            <a:ext cx="5526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ru-RU" altLang="en-US" sz="3200" b="1" dirty="0" smtClean="0">
                <a:solidFill>
                  <a:srgbClr val="153462"/>
                </a:solidFill>
                <a:latin typeface="+mj-lt"/>
                <a:cs typeface="Arial" panose="020B0604020202020204" pitchFamily="34" charset="0"/>
                <a:sym typeface="Arial" panose="020B0604020202020204" pitchFamily="34" charset="0"/>
              </a:rPr>
              <a:t>ПРОГРАММА РАЗВИТИЯ</a:t>
            </a:r>
            <a:endParaRPr lang="ru-RU" altLang="en-US" sz="3200" b="1" dirty="0">
              <a:solidFill>
                <a:srgbClr val="153462"/>
              </a:solidFill>
              <a:latin typeface="+mj-lt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40" y="274201"/>
            <a:ext cx="1093831" cy="10823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337" y="94593"/>
            <a:ext cx="1637571" cy="1356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6996" y="123606"/>
            <a:ext cx="9576179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3150235" algn="ctr"/>
                <a:tab pos="4524375" algn="l"/>
              </a:tabLs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Направление № 4. Развитие кадрового потенциала ДДТ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3150235" algn="ctr"/>
                <a:tab pos="4524375" algn="l"/>
              </a:tabLs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как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муниципального опорного центра дополнительного образования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tabLst>
                <a:tab pos="3150235" algn="ctr"/>
                <a:tab pos="4524375" algn="l"/>
              </a:tabLst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ГО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“город Якутск”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177" y="1045023"/>
            <a:ext cx="1143682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Ключевое событие 4.1. </a:t>
            </a:r>
            <a:r>
              <a:rPr lang="ru-RU" dirty="0">
                <a:solidFill>
                  <a:srgbClr val="002060"/>
                </a:solidFill>
              </a:rPr>
              <a:t>Мониторинг профессиональных компетенций педагогических работников </a:t>
            </a:r>
            <a:r>
              <a:rPr lang="ru-RU" dirty="0" smtClean="0">
                <a:solidFill>
                  <a:srgbClr val="002060"/>
                </a:solidFill>
              </a:rPr>
              <a:t>ДДТ</a:t>
            </a:r>
          </a:p>
          <a:p>
            <a:r>
              <a:rPr lang="ru-RU" b="1" dirty="0">
                <a:solidFill>
                  <a:srgbClr val="002060"/>
                </a:solidFill>
              </a:rPr>
              <a:t>Ключевое событие 4.2. </a:t>
            </a:r>
            <a:r>
              <a:rPr lang="ru-RU" dirty="0">
                <a:solidFill>
                  <a:srgbClr val="002060"/>
                </a:solidFill>
              </a:rPr>
              <a:t>Развитие информационных и цифровых компетенций педагогических работников ДДТ </a:t>
            </a:r>
            <a:r>
              <a:rPr lang="ru-RU" b="1" dirty="0" smtClean="0">
                <a:solidFill>
                  <a:srgbClr val="002060"/>
                </a:solidFill>
              </a:rPr>
              <a:t>Ключевое </a:t>
            </a:r>
            <a:r>
              <a:rPr lang="ru-RU" b="1" dirty="0">
                <a:solidFill>
                  <a:srgbClr val="002060"/>
                </a:solidFill>
              </a:rPr>
              <a:t>событие 4.3. </a:t>
            </a:r>
            <a:r>
              <a:rPr lang="ru-RU" dirty="0">
                <a:solidFill>
                  <a:srgbClr val="002060"/>
                </a:solidFill>
              </a:rPr>
              <a:t>Развитие дополнительного профессионального образования в </a:t>
            </a:r>
            <a:r>
              <a:rPr lang="ru-RU" dirty="0" smtClean="0">
                <a:solidFill>
                  <a:srgbClr val="002060"/>
                </a:solidFill>
              </a:rPr>
              <a:t>ДДТ как </a:t>
            </a:r>
            <a:r>
              <a:rPr lang="ru-RU" dirty="0" err="1">
                <a:solidFill>
                  <a:srgbClr val="002060"/>
                </a:solidFill>
              </a:rPr>
              <a:t>стажировочной</a:t>
            </a:r>
            <a:r>
              <a:rPr lang="ru-RU" dirty="0">
                <a:solidFill>
                  <a:srgbClr val="002060"/>
                </a:solidFill>
              </a:rPr>
              <a:t> площадки на базе </a:t>
            </a:r>
            <a:r>
              <a:rPr lang="ru-RU" dirty="0" err="1">
                <a:solidFill>
                  <a:srgbClr val="002060"/>
                </a:solidFill>
              </a:rPr>
              <a:t>методобъединений</a:t>
            </a:r>
            <a:r>
              <a:rPr lang="ru-RU" dirty="0">
                <a:solidFill>
                  <a:srgbClr val="002060"/>
                </a:solidFill>
              </a:rPr>
              <a:t> по направленностям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Ключевое </a:t>
            </a:r>
            <a:r>
              <a:rPr lang="ru-RU" b="1" dirty="0">
                <a:solidFill>
                  <a:srgbClr val="002060"/>
                </a:solidFill>
              </a:rPr>
              <a:t>событие 4.4. </a:t>
            </a:r>
            <a:r>
              <a:rPr lang="ru-RU" dirty="0">
                <a:solidFill>
                  <a:srgbClr val="002060"/>
                </a:solidFill>
              </a:rPr>
              <a:t>Создание модели внутрифирменного обучения кадров в </a:t>
            </a:r>
            <a:r>
              <a:rPr lang="ru-RU" dirty="0" smtClean="0">
                <a:solidFill>
                  <a:srgbClr val="002060"/>
                </a:solidFill>
              </a:rPr>
              <a:t>ДДТ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Ключевое </a:t>
            </a:r>
            <a:r>
              <a:rPr lang="ru-RU" b="1" dirty="0">
                <a:solidFill>
                  <a:srgbClr val="002060"/>
                </a:solidFill>
              </a:rPr>
              <a:t>событие 4.5. </a:t>
            </a:r>
            <a:r>
              <a:rPr lang="ru-RU" dirty="0">
                <a:solidFill>
                  <a:srgbClr val="002060"/>
                </a:solidFill>
              </a:rPr>
              <a:t>Создание практической </a:t>
            </a:r>
            <a:r>
              <a:rPr lang="ru-RU" dirty="0" err="1">
                <a:solidFill>
                  <a:srgbClr val="002060"/>
                </a:solidFill>
              </a:rPr>
              <a:t>стажировочной</a:t>
            </a:r>
            <a:r>
              <a:rPr lang="ru-RU" dirty="0">
                <a:solidFill>
                  <a:srgbClr val="002060"/>
                </a:solidFill>
              </a:rPr>
              <a:t> площадки для студентов организаций </a:t>
            </a:r>
            <a:r>
              <a:rPr lang="ru-RU" dirty="0" smtClean="0">
                <a:solidFill>
                  <a:srgbClr val="002060"/>
                </a:solidFill>
              </a:rPr>
              <a:t>среднего </a:t>
            </a:r>
            <a:r>
              <a:rPr lang="ru-RU" dirty="0">
                <a:solidFill>
                  <a:srgbClr val="002060"/>
                </a:solidFill>
              </a:rPr>
              <a:t>профессионального и высшего образования 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6706" y="2885298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716974"/>
              </p:ext>
            </p:extLst>
          </p:nvPr>
        </p:nvGraphicFramePr>
        <p:xfrm>
          <a:off x="76199" y="3276639"/>
          <a:ext cx="11892888" cy="35136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88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60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82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1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85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8541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58541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66964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883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работников ДДТ, участвующих в проектах внутрифирменного обучения (%), включая наставничество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83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педагогов, для которых разработан индивидуальный образовательный маршрут (ИОМ)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873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3.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педагогов, вовлеченных в различные формы наставничества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83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творческих групп и лабораторий, имеющих публикации в сборниках научных и методических статей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10%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25%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2631488"/>
                  </a:ext>
                </a:extLst>
              </a:tr>
              <a:tr h="68873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сотрудников ДДТ, предоставляющих практическую площадку практики для студентов,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75%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1720637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971" y="84640"/>
            <a:ext cx="1146409" cy="10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9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088" y="187594"/>
            <a:ext cx="10402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90170" algn="l"/>
              </a:tabLst>
            </a:pPr>
            <a:r>
              <a:rPr lang="sah-RU" b="1" dirty="0">
                <a:solidFill>
                  <a:schemeClr val="accent2">
                    <a:lumMod val="75000"/>
                  </a:schemeClr>
                </a:solidFill>
              </a:rPr>
              <a:t>Направление № 5. Развитие дополнительного </a:t>
            </a: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профессионального</a:t>
            </a:r>
          </a:p>
          <a:p>
            <a:pPr algn="ctr">
              <a:tabLst>
                <a:tab pos="90170" algn="l"/>
              </a:tabLst>
            </a:pP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ah-RU" b="1" dirty="0">
                <a:solidFill>
                  <a:schemeClr val="accent2">
                    <a:lumMod val="75000"/>
                  </a:schemeClr>
                </a:solidFill>
              </a:rPr>
              <a:t>образования педагогов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867065"/>
            <a:ext cx="11506200" cy="3125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90170" algn="l"/>
              </a:tabLst>
            </a:pPr>
            <a:r>
              <a:rPr lang="sah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Ключевое событие 5.1. </a:t>
            </a:r>
            <a:r>
              <a:rPr lang="sah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деятельности структурного </a:t>
            </a:r>
            <a:r>
              <a:rPr lang="sah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подразделения</a:t>
            </a:r>
          </a:p>
          <a:p>
            <a:pPr>
              <a:tabLst>
                <a:tab pos="90170" algn="l"/>
              </a:tabLst>
            </a:pPr>
            <a:r>
              <a:rPr lang="sah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sah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развития профессиональных компетенций педагогов”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90170" algn="l"/>
              </a:tabLst>
            </a:pPr>
            <a:r>
              <a:rPr lang="ru-RU" b="1" dirty="0">
                <a:solidFill>
                  <a:srgbClr val="002060"/>
                </a:solidFill>
              </a:rPr>
              <a:t>Ключевое событие 5.2. </a:t>
            </a:r>
            <a:r>
              <a:rPr lang="ru-RU" dirty="0">
                <a:solidFill>
                  <a:srgbClr val="002060"/>
                </a:solidFill>
              </a:rPr>
              <a:t>Создание модели дополнительного профессионального образования с учетом профессиональных дефицитов педагогических и управленческих кадров муниципальных образовательных учреждений городского округа “город Якутск</a:t>
            </a:r>
            <a:r>
              <a:rPr lang="ru-RU" dirty="0" smtClean="0">
                <a:solidFill>
                  <a:srgbClr val="002060"/>
                </a:solidFill>
              </a:rPr>
              <a:t>”</a:t>
            </a:r>
          </a:p>
          <a:p>
            <a:pPr>
              <a:tabLst>
                <a:tab pos="90170" algn="l"/>
              </a:tabLst>
            </a:pPr>
            <a:r>
              <a:rPr lang="ru-RU" b="1" dirty="0">
                <a:solidFill>
                  <a:srgbClr val="002060"/>
                </a:solidFill>
              </a:rPr>
              <a:t>Ключевое событие 5.3. </a:t>
            </a:r>
            <a:r>
              <a:rPr lang="ru-RU" dirty="0">
                <a:solidFill>
                  <a:srgbClr val="002060"/>
                </a:solidFill>
              </a:rPr>
              <a:t>Реализация   методических мероприятий   с учетом образовательной политики и перспектив развития </a:t>
            </a:r>
            <a:r>
              <a:rPr lang="ru-RU" dirty="0" smtClean="0">
                <a:solidFill>
                  <a:srgbClr val="002060"/>
                </a:solidFill>
              </a:rPr>
              <a:t>ДДТ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0170" algn="l"/>
              </a:tabLst>
            </a:pP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0170" algn="l"/>
              </a:tabLst>
            </a:pP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90170" algn="l"/>
              </a:tabLst>
            </a:pPr>
            <a:endParaRPr lang="ru-RU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9769" y="2726731"/>
            <a:ext cx="102382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766234"/>
              </p:ext>
            </p:extLst>
          </p:nvPr>
        </p:nvGraphicFramePr>
        <p:xfrm>
          <a:off x="0" y="3160924"/>
          <a:ext cx="12192001" cy="3697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80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55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581232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001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Наличие и ежегодное обновление «Карты «горизонтального обучения» педагогов и управленческих кадров системы образования города Якутска»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34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Разработаны индивидуальные маршруты непрерывного развития профессионального мастерства педагогов (чел.)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150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780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3.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Рост количества педагогических работников ДДТ, участвующих в реализации программ ДПО (%)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8 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334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Разработаны индивидуальные маршруты непрерывного развития профессионального мастерства педагогов (чел.)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150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2631488"/>
                  </a:ext>
                </a:extLst>
              </a:tr>
              <a:tr h="59780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Издано методических сборников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17206370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104" y="0"/>
            <a:ext cx="1105464" cy="10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1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7970" y="441134"/>
            <a:ext cx="9767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Направление № 6. Экономическое и материально-техническое развитие ДДТ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2945" y="1019795"/>
            <a:ext cx="10686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Ключевое событие 6.1. </a:t>
            </a:r>
            <a:r>
              <a:rPr lang="ru-RU" dirty="0">
                <a:solidFill>
                  <a:srgbClr val="002060"/>
                </a:solidFill>
              </a:rPr>
              <a:t>Создание комфортных условий для образовательной </a:t>
            </a:r>
            <a:r>
              <a:rPr lang="ru-RU" dirty="0" smtClean="0">
                <a:solidFill>
                  <a:srgbClr val="002060"/>
                </a:solidFill>
              </a:rPr>
              <a:t>деятельности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</a:t>
            </a:r>
            <a:r>
              <a:rPr lang="ru-RU" b="1" dirty="0" smtClean="0">
                <a:solidFill>
                  <a:srgbClr val="002060"/>
                </a:solidFill>
              </a:rPr>
              <a:t>Ключевое </a:t>
            </a:r>
            <a:r>
              <a:rPr lang="ru-RU" b="1" dirty="0">
                <a:solidFill>
                  <a:srgbClr val="002060"/>
                </a:solidFill>
              </a:rPr>
              <a:t>событие 6.2. </a:t>
            </a:r>
            <a:r>
              <a:rPr lang="ru-RU" dirty="0">
                <a:solidFill>
                  <a:srgbClr val="002060"/>
                </a:solidFill>
              </a:rPr>
              <a:t>Развитие системы внебюджетной деятельности </a:t>
            </a:r>
            <a:r>
              <a:rPr lang="ru-RU" dirty="0" smtClean="0">
                <a:solidFill>
                  <a:srgbClr val="002060"/>
                </a:solidFill>
              </a:rPr>
              <a:t>ДДТ             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8037" y="1937010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66790"/>
              </p:ext>
            </p:extLst>
          </p:nvPr>
        </p:nvGraphicFramePr>
        <p:xfrm>
          <a:off x="-2" y="2422395"/>
          <a:ext cx="12192001" cy="40393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80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55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1273382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9999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учебных кабинетов, оснащенных новым оборудованием (шт.)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767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Доля поступлений от внебюджетной деятельности в общем объеме годового бюджета ДДТ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 менее 1%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 менее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 менее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3%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 менее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не менее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09687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3.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Количество педагогов, прошедших обучение по разработке проектов, участвующих в </a:t>
                      </a:r>
                      <a:r>
                        <a:rPr lang="ru-RU" sz="1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грантовых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конкурсах (в процентах от общей численности </a:t>
                      </a:r>
                      <a:r>
                        <a:rPr lang="ru-RU" sz="18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педработников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ДДТ, 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104" y="0"/>
            <a:ext cx="1105464" cy="10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7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3736"/>
          <a:stretch/>
        </p:blipFill>
        <p:spPr bwMode="auto">
          <a:xfrm>
            <a:off x="4309238" y="2260037"/>
            <a:ext cx="1888373" cy="1891731"/>
          </a:xfrm>
          <a:prstGeom prst="ellipse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9" t="698" r="20648" b="-698"/>
          <a:stretch/>
        </p:blipFill>
        <p:spPr bwMode="auto">
          <a:xfrm>
            <a:off x="6197611" y="2643131"/>
            <a:ext cx="2009759" cy="1994903"/>
          </a:xfrm>
          <a:prstGeom prst="ellipse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" t="21632" r="38651" b="3213"/>
          <a:stretch/>
        </p:blipFill>
        <p:spPr bwMode="auto">
          <a:xfrm>
            <a:off x="2451657" y="2687893"/>
            <a:ext cx="1949149" cy="1950141"/>
          </a:xfrm>
          <a:prstGeom prst="ellipse">
            <a:avLst/>
          </a:prstGeom>
          <a:noFill/>
          <a:ln w="190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749744" y="4891310"/>
            <a:ext cx="3793160" cy="669126"/>
          </a:xfrm>
          <a:prstGeom prst="rect">
            <a:avLst/>
          </a:prstGeom>
          <a:solidFill>
            <a:srgbClr val="153462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«ЭТНО - ДЬО5УР» </a:t>
            </a:r>
            <a:endParaRPr lang="ru-RU" sz="2000" b="1" dirty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6047" y="4021667"/>
            <a:ext cx="3131334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2C74B3"/>
                </a:solidFill>
              </a:rPr>
              <a:t>КАНИКУЛЯРНАЯ ПРОФОРИЕНТАЦИОННАЯ СМЕНА</a:t>
            </a:r>
          </a:p>
          <a:p>
            <a:pPr algn="ctr"/>
            <a:r>
              <a:rPr lang="ru-RU" sz="1600" b="1" dirty="0" smtClean="0">
                <a:solidFill>
                  <a:srgbClr val="2C74B3"/>
                </a:solidFill>
              </a:rPr>
              <a:t>«ЭТНО-</a:t>
            </a:r>
            <a:r>
              <a:rPr lang="en-US" sz="1600" b="1" dirty="0" smtClean="0">
                <a:solidFill>
                  <a:srgbClr val="2C74B3"/>
                </a:solidFill>
              </a:rPr>
              <a:t>SKILLS</a:t>
            </a:r>
            <a:r>
              <a:rPr lang="ru-RU" sz="1600" b="1" dirty="0" smtClean="0">
                <a:solidFill>
                  <a:srgbClr val="2C74B3"/>
                </a:solidFill>
              </a:rPr>
              <a:t>»</a:t>
            </a:r>
          </a:p>
          <a:p>
            <a:pPr algn="ctr"/>
            <a:r>
              <a:rPr lang="ru-RU" sz="1600" dirty="0">
                <a:solidFill>
                  <a:srgbClr val="2C74B3"/>
                </a:solidFill>
                <a:cs typeface="Times New Roman" panose="02020603050405020304" pitchFamily="18" charset="0"/>
              </a:rPr>
              <a:t>23.03.2022 – 30.03.2022</a:t>
            </a:r>
            <a:endParaRPr lang="ru-RU" sz="1600" b="1" dirty="0">
              <a:solidFill>
                <a:srgbClr val="2C74B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37250" y="5255292"/>
            <a:ext cx="322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153462"/>
                </a:solidFill>
              </a:rPr>
              <a:t>ПРОВЕДЕНО </a:t>
            </a:r>
            <a:r>
              <a:rPr lang="ru-RU" sz="1600" b="1" dirty="0">
                <a:solidFill>
                  <a:srgbClr val="153462"/>
                </a:solidFill>
              </a:rPr>
              <a:t>35</a:t>
            </a:r>
            <a:r>
              <a:rPr lang="ru-RU" sz="1600" dirty="0">
                <a:solidFill>
                  <a:srgbClr val="153462"/>
                </a:solidFill>
              </a:rPr>
              <a:t> МЕРОПРИЯТИЙ</a:t>
            </a:r>
          </a:p>
          <a:p>
            <a:r>
              <a:rPr lang="ru-RU" sz="1600" b="1" dirty="0" smtClean="0">
                <a:solidFill>
                  <a:srgbClr val="2C74B3"/>
                </a:solidFill>
                <a:cs typeface="Times New Roman" panose="02020603050405020304" pitchFamily="18" charset="0"/>
              </a:rPr>
              <a:t>По четырем компетенциям: </a:t>
            </a:r>
            <a:endParaRPr lang="ru-RU" sz="1600" b="1" dirty="0">
              <a:solidFill>
                <a:srgbClr val="2C74B3"/>
              </a:solidFill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2C74B3"/>
                </a:solidFill>
                <a:cs typeface="Times New Roman" panose="02020603050405020304" pitchFamily="18" charset="0"/>
              </a:rPr>
              <a:t>Косторезное дело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2C74B3"/>
                </a:solidFill>
                <a:cs typeface="Times New Roman" panose="02020603050405020304" pitchFamily="18" charset="0"/>
              </a:rPr>
              <a:t>Швейное дело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2C74B3"/>
                </a:solidFill>
                <a:cs typeface="Times New Roman" panose="02020603050405020304" pitchFamily="18" charset="0"/>
              </a:rPr>
              <a:t>Гончарное дело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rgbClr val="2C74B3"/>
                </a:solidFill>
                <a:cs typeface="Times New Roman" panose="02020603050405020304" pitchFamily="18" charset="0"/>
              </a:rPr>
              <a:t>Изделия из конского волоса</a:t>
            </a:r>
          </a:p>
        </p:txBody>
      </p:sp>
      <p:pic>
        <p:nvPicPr>
          <p:cNvPr id="23" name="Picture 6" descr="C:\Users\73B5~1\AppData\Local\Temp\7zO82D607D0\WhatsApp Image 2022-03-30 at 15.12.26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07" b="25636"/>
          <a:stretch/>
        </p:blipFill>
        <p:spPr bwMode="auto">
          <a:xfrm>
            <a:off x="8100571" y="2175988"/>
            <a:ext cx="3990343" cy="1620914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59052" y="5686249"/>
            <a:ext cx="1882247" cy="338554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Century Gothic" panose="020B0502020202020204" pitchFamily="34" charset="0"/>
              </a:rPr>
              <a:t>3 КОМПЕТЕНЦИИ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713557" y="5686249"/>
            <a:ext cx="1829347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just"/>
            <a:r>
              <a:rPr lang="ru-RU" sz="1600" dirty="0" smtClean="0">
                <a:latin typeface="Century Gothic" panose="020B0502020202020204" pitchFamily="34" charset="0"/>
                <a:cs typeface="Times New Roman" panose="02020603050405020304" pitchFamily="18" charset="0"/>
              </a:rPr>
              <a:t>30 УЧАСТНИКОВ</a:t>
            </a:r>
            <a:endParaRPr lang="ru-RU" sz="1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348133" y="3864628"/>
            <a:ext cx="3497561" cy="130893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478695" y="4630275"/>
            <a:ext cx="1622764" cy="1599905"/>
          </a:xfrm>
          <a:prstGeom prst="ellipse">
            <a:avLst/>
          </a:prstGeom>
          <a:solidFill>
            <a:srgbClr val="F2F2F2"/>
          </a:solidFill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234175"/>
                </a:solidFill>
              </a:rPr>
              <a:t>ОХВАТ</a:t>
            </a:r>
          </a:p>
          <a:p>
            <a:pPr algn="ctr">
              <a:lnSpc>
                <a:spcPts val="3000"/>
              </a:lnSpc>
            </a:pPr>
            <a:r>
              <a:rPr lang="ru-RU" sz="3200" b="1" dirty="0" smtClean="0">
                <a:solidFill>
                  <a:srgbClr val="234175"/>
                </a:solidFill>
              </a:rPr>
              <a:t>60</a:t>
            </a:r>
          </a:p>
          <a:p>
            <a:pPr algn="ctr">
              <a:lnSpc>
                <a:spcPts val="1000"/>
              </a:lnSpc>
            </a:pPr>
            <a:r>
              <a:rPr lang="ru-RU" sz="800" b="1" dirty="0" smtClean="0">
                <a:solidFill>
                  <a:srgbClr val="234175"/>
                </a:solidFill>
              </a:rPr>
              <a:t>ОБУЧАЮЩИХСЯ</a:t>
            </a:r>
            <a:endParaRPr lang="ru-RU" sz="800" b="1" dirty="0">
              <a:solidFill>
                <a:srgbClr val="234175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72015" y="1100131"/>
            <a:ext cx="12019985" cy="1071391"/>
            <a:chOff x="2254678" y="1519512"/>
            <a:chExt cx="9722024" cy="745928"/>
          </a:xfrm>
        </p:grpSpPr>
        <p:sp>
          <p:nvSpPr>
            <p:cNvPr id="31" name="Полилиния 30"/>
            <p:cNvSpPr/>
            <p:nvPr/>
          </p:nvSpPr>
          <p:spPr bwMode="auto">
            <a:xfrm>
              <a:off x="2254678" y="1519512"/>
              <a:ext cx="9330053" cy="736600"/>
            </a:xfrm>
            <a:custGeom>
              <a:avLst/>
              <a:gdLst>
                <a:gd name="connsiteX0" fmla="*/ 0 w 3166733"/>
                <a:gd name="connsiteY0" fmla="*/ 0 h 581830"/>
                <a:gd name="connsiteX1" fmla="*/ 3166733 w 3166733"/>
                <a:gd name="connsiteY1" fmla="*/ 0 h 581830"/>
                <a:gd name="connsiteX2" fmla="*/ 3166733 w 3166733"/>
                <a:gd name="connsiteY2" fmla="*/ 581830 h 581830"/>
                <a:gd name="connsiteX3" fmla="*/ 0 w 3166733"/>
                <a:gd name="connsiteY3" fmla="*/ 581830 h 581830"/>
                <a:gd name="connsiteX4" fmla="*/ 0 w 3166733"/>
                <a:gd name="connsiteY4" fmla="*/ 0 h 58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6733" h="581830">
                  <a:moveTo>
                    <a:pt x="0" y="0"/>
                  </a:moveTo>
                  <a:lnTo>
                    <a:pt x="3166733" y="0"/>
                  </a:lnTo>
                  <a:lnTo>
                    <a:pt x="3166733" y="581830"/>
                  </a:lnTo>
                  <a:lnTo>
                    <a:pt x="0" y="5818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074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61828" tIns="43180" rIns="43180" bIns="43180" spcCol="1270" anchor="ctr"/>
            <a:lstStyle/>
            <a:p>
              <a:pPr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500" dirty="0"/>
            </a:p>
          </p:txBody>
        </p:sp>
        <p:grpSp>
          <p:nvGrpSpPr>
            <p:cNvPr id="32" name="Группа 21"/>
            <p:cNvGrpSpPr>
              <a:grpSpLocks/>
            </p:cNvGrpSpPr>
            <p:nvPr/>
          </p:nvGrpSpPr>
          <p:grpSpPr bwMode="auto">
            <a:xfrm>
              <a:off x="2323005" y="1639138"/>
              <a:ext cx="1973501" cy="509405"/>
              <a:chOff x="2992683" y="1063424"/>
              <a:chExt cx="1941466" cy="508836"/>
            </a:xfrm>
          </p:grpSpPr>
          <p:sp>
            <p:nvSpPr>
              <p:cNvPr id="38" name="Прямоугольник 61"/>
              <p:cNvSpPr>
                <a:spLocks noChangeArrowheads="1"/>
              </p:cNvSpPr>
              <p:nvPr/>
            </p:nvSpPr>
            <p:spPr bwMode="auto">
              <a:xfrm>
                <a:off x="3445949" y="1063424"/>
                <a:ext cx="1488200" cy="492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 sz="2000" b="1" dirty="0">
                    <a:solidFill>
                      <a:schemeClr val="bg1"/>
                    </a:solidFill>
                    <a:latin typeface="+mn-lt"/>
                    <a:cs typeface="AngsanaUPC" panose="02020603050405020304" pitchFamily="18" charset="-34"/>
                  </a:rPr>
                  <a:t>Традиционные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 sz="2000" b="1" dirty="0">
                    <a:solidFill>
                      <a:schemeClr val="bg1"/>
                    </a:solidFill>
                    <a:latin typeface="+mn-lt"/>
                    <a:cs typeface="AngsanaUPC" panose="02020603050405020304" pitchFamily="18" charset="-34"/>
                  </a:rPr>
                  <a:t>мероприятия:</a:t>
                </a:r>
              </a:p>
            </p:txBody>
          </p:sp>
          <p:pic>
            <p:nvPicPr>
              <p:cNvPr id="39" name="Picture 55"/>
              <p:cNvPicPr>
                <a:picLocks noChangeAspect="1" noChangeArrowheads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92683" y="1074405"/>
                <a:ext cx="497855" cy="4978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3" name="Прямоугольник 2056"/>
            <p:cNvSpPr>
              <a:spLocks noChangeArrowheads="1"/>
            </p:cNvSpPr>
            <p:nvPr/>
          </p:nvSpPr>
          <p:spPr bwMode="auto">
            <a:xfrm>
              <a:off x="4167259" y="1660681"/>
              <a:ext cx="1794852" cy="411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7556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7556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75565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7556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75565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ru-RU" altLang="ru-RU" sz="1800" b="1" dirty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Акция «Дети пожилым</a:t>
              </a:r>
              <a:r>
                <a:rPr lang="ru-RU" altLang="ru-RU" sz="1800" b="1" dirty="0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»</a:t>
              </a:r>
              <a:endParaRPr lang="ru-RU" altLang="ru-RU" sz="18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5" name="Прямоугольник 2058"/>
            <p:cNvSpPr>
              <a:spLocks noChangeArrowheads="1"/>
            </p:cNvSpPr>
            <p:nvPr/>
          </p:nvSpPr>
          <p:spPr bwMode="auto">
            <a:xfrm>
              <a:off x="5908639" y="1610544"/>
              <a:ext cx="1898072" cy="527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6223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6223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6223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6223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6223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6223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600" b="1" dirty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Республиканский турнир по </a:t>
              </a:r>
              <a:r>
                <a:rPr lang="ru-RU" altLang="ru-RU" sz="1600" b="1" dirty="0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якутским настольным играм</a:t>
              </a:r>
              <a:endParaRPr lang="ru-RU" altLang="ru-RU" sz="16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6" name="Нашивка 35"/>
            <p:cNvSpPr/>
            <p:nvPr/>
          </p:nvSpPr>
          <p:spPr bwMode="auto">
            <a:xfrm>
              <a:off x="4162159" y="1539590"/>
              <a:ext cx="347012" cy="722312"/>
            </a:xfrm>
            <a:prstGeom prst="chevron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7" name="Прямоугольник 2060"/>
            <p:cNvSpPr>
              <a:spLocks noChangeArrowheads="1"/>
            </p:cNvSpPr>
            <p:nvPr/>
          </p:nvSpPr>
          <p:spPr bwMode="auto">
            <a:xfrm>
              <a:off x="7795472" y="1578724"/>
              <a:ext cx="1629600" cy="647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75565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7556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75565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7556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75565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7556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ru-RU" altLang="ru-RU" sz="1600" b="1" dirty="0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Конкурс «</a:t>
              </a:r>
              <a:r>
                <a:rPr lang="ru-RU" altLang="ru-RU" sz="1600" b="1" dirty="0" err="1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Саргылаах</a:t>
              </a:r>
              <a:endParaRPr lang="ru-RU" altLang="ru-RU" sz="1600" b="1" dirty="0" smtClean="0">
                <a:solidFill>
                  <a:schemeClr val="bg1"/>
                </a:solidFill>
                <a:latin typeface="+mn-lt"/>
                <a:cs typeface="AngsanaUPC" panose="02020603050405020304" pitchFamily="18" charset="-34"/>
              </a:endParaRP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ru-RU" altLang="ru-RU" sz="1600" b="1" dirty="0" err="1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сахабыт</a:t>
              </a:r>
              <a:r>
                <a:rPr lang="ru-RU" altLang="ru-RU" sz="1600" b="1" dirty="0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 </a:t>
              </a:r>
              <a:r>
                <a:rPr lang="ru-RU" altLang="ru-RU" sz="1600" b="1" dirty="0" err="1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тылынан</a:t>
              </a:r>
              <a:endParaRPr lang="ru-RU" altLang="ru-RU" sz="1600" b="1" dirty="0" smtClean="0">
                <a:solidFill>
                  <a:schemeClr val="bg1"/>
                </a:solidFill>
                <a:latin typeface="+mn-lt"/>
                <a:cs typeface="AngsanaUPC" panose="02020603050405020304" pitchFamily="18" charset="-34"/>
              </a:endParaRP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ru-RU" altLang="ru-RU" sz="1600" b="1" dirty="0" err="1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сайа</a:t>
              </a:r>
              <a:r>
                <a:rPr lang="ru-RU" altLang="ru-RU" sz="1600" b="1" dirty="0" smtClean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 </a:t>
              </a:r>
              <a:r>
                <a:rPr lang="ru-RU" altLang="ru-RU" sz="1600" b="1" dirty="0" err="1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саҥарыаҕыҥ</a:t>
              </a:r>
              <a:r>
                <a:rPr lang="ru-RU" altLang="ru-RU" sz="1600" b="1" dirty="0">
                  <a:solidFill>
                    <a:schemeClr val="bg1"/>
                  </a:solidFill>
                  <a:latin typeface="+mn-lt"/>
                  <a:cs typeface="AngsanaUPC" panose="02020603050405020304" pitchFamily="18" charset="-34"/>
                </a:rPr>
                <a:t>...”</a:t>
              </a:r>
              <a:endParaRPr lang="ru-RU" altLang="ru-RU" sz="16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6" name="Нашивка 25"/>
            <p:cNvSpPr/>
            <p:nvPr/>
          </p:nvSpPr>
          <p:spPr bwMode="auto">
            <a:xfrm>
              <a:off x="5677212" y="1537439"/>
              <a:ext cx="341312" cy="723900"/>
            </a:xfrm>
            <a:prstGeom prst="chevron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Нашивка 26"/>
            <p:cNvSpPr/>
            <p:nvPr/>
          </p:nvSpPr>
          <p:spPr bwMode="auto">
            <a:xfrm>
              <a:off x="7555801" y="1539590"/>
              <a:ext cx="341313" cy="722312"/>
            </a:xfrm>
            <a:prstGeom prst="chevron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Нашивка 29"/>
            <p:cNvSpPr/>
            <p:nvPr/>
          </p:nvSpPr>
          <p:spPr bwMode="auto">
            <a:xfrm>
              <a:off x="11282964" y="1537439"/>
              <a:ext cx="693738" cy="722313"/>
            </a:xfrm>
            <a:prstGeom prst="chevron">
              <a:avLst>
                <a:gd name="adj" fmla="val 2484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/>
            <p:cNvSpPr/>
            <p:nvPr/>
          </p:nvSpPr>
          <p:spPr bwMode="auto">
            <a:xfrm>
              <a:off x="9377582" y="1543128"/>
              <a:ext cx="341313" cy="722312"/>
            </a:xfrm>
            <a:prstGeom prst="chevron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9664744" y="1602566"/>
              <a:ext cx="1938461" cy="578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Республиканский конкурс </a:t>
              </a:r>
              <a:r>
                <a:rPr lang="ru-RU" sz="1600" b="1" dirty="0" smtClean="0">
                  <a:solidFill>
                    <a:schemeClr val="bg1"/>
                  </a:solidFill>
                </a:rPr>
                <a:t>«</a:t>
              </a:r>
              <a:r>
                <a:rPr lang="ru-RU" sz="1600" b="1" dirty="0">
                  <a:solidFill>
                    <a:schemeClr val="bg1"/>
                  </a:solidFill>
                </a:rPr>
                <a:t>Грани творчества»</a:t>
              </a:r>
            </a:p>
          </p:txBody>
        </p:sp>
      </p:grpSp>
      <p:graphicFrame>
        <p:nvGraphicFramePr>
          <p:cNvPr id="41" name="Схема 40"/>
          <p:cNvGraphicFramePr/>
          <p:nvPr>
            <p:extLst/>
          </p:nvPr>
        </p:nvGraphicFramePr>
        <p:xfrm>
          <a:off x="-365493" y="1681948"/>
          <a:ext cx="3417036" cy="4000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40218" y="5150694"/>
            <a:ext cx="2839239" cy="307777"/>
          </a:xfrm>
          <a:prstGeom prst="rect">
            <a:avLst/>
          </a:prstGeom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Социально-гуманитарное - 4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0217" y="5572734"/>
            <a:ext cx="2839239" cy="307777"/>
          </a:xfrm>
          <a:prstGeom prst="rect">
            <a:avLst/>
          </a:prstGeom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Художественное - 21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0217" y="5984141"/>
            <a:ext cx="2839239" cy="307777"/>
          </a:xfrm>
          <a:prstGeom prst="rect">
            <a:avLst/>
          </a:prstGeom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Физкультурно-спортивное - 1</a:t>
            </a:r>
            <a:endParaRPr lang="ru-RU" sz="1400" dirty="0">
              <a:latin typeface="Century Gothic" panose="020B0502020202020204" pitchFamily="34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55510" y="4565324"/>
            <a:ext cx="0" cy="1572705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10" idx="1"/>
          </p:cNvCxnSpPr>
          <p:nvPr/>
        </p:nvCxnSpPr>
        <p:spPr>
          <a:xfrm flipH="1" flipV="1">
            <a:off x="255510" y="6138029"/>
            <a:ext cx="184707" cy="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9" idx="1"/>
          </p:cNvCxnSpPr>
          <p:nvPr/>
        </p:nvCxnSpPr>
        <p:spPr>
          <a:xfrm flipH="1">
            <a:off x="255510" y="5726623"/>
            <a:ext cx="184707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8" idx="1"/>
          </p:cNvCxnSpPr>
          <p:nvPr/>
        </p:nvCxnSpPr>
        <p:spPr>
          <a:xfrm flipH="1" flipV="1">
            <a:off x="255510" y="5304582"/>
            <a:ext cx="184708" cy="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"/>
          <p:cNvCxnSpPr/>
          <p:nvPr/>
        </p:nvCxnSpPr>
        <p:spPr>
          <a:xfrm flipV="1">
            <a:off x="154223" y="1063918"/>
            <a:ext cx="10781420" cy="52841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stomShape 2"/>
          <p:cNvSpPr/>
          <p:nvPr/>
        </p:nvSpPr>
        <p:spPr>
          <a:xfrm>
            <a:off x="1176867" y="129218"/>
            <a:ext cx="9572095" cy="3693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spc="-1" dirty="0">
                <a:solidFill>
                  <a:srgbClr val="153462"/>
                </a:solidFill>
                <a:latin typeface="Century Gothic"/>
              </a:rPr>
              <a:t> </a:t>
            </a:r>
            <a:r>
              <a:rPr lang="ru-RU" sz="2000" b="1" spc="-1" dirty="0" smtClean="0">
                <a:solidFill>
                  <a:srgbClr val="153462"/>
                </a:solidFill>
                <a:latin typeface="Century Gothic"/>
              </a:rPr>
              <a:t>ЭТНОКУЛЬТУРНОЕ ВОСПИТАНИЕ</a:t>
            </a:r>
            <a:endParaRPr lang="ru-RU" sz="2000" b="1" spc="-1" dirty="0">
              <a:solidFill>
                <a:srgbClr val="153462"/>
              </a:solidFill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1" y="73549"/>
            <a:ext cx="697251" cy="697251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792" y="142455"/>
            <a:ext cx="1105464" cy="10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Line 75"/>
          <p:cNvSpPr/>
          <p:nvPr/>
        </p:nvSpPr>
        <p:spPr>
          <a:xfrm>
            <a:off x="960338" y="5411382"/>
            <a:ext cx="9502723" cy="26192"/>
          </a:xfrm>
          <a:prstGeom prst="line">
            <a:avLst/>
          </a:prstGeom>
          <a:noFill/>
          <a:ln w="28575" cap="flat" cmpd="sng" algn="ctr">
            <a:solidFill>
              <a:srgbClr val="00A0E3"/>
            </a:solidFill>
            <a:prstDash val="solid"/>
            <a:round/>
          </a:ln>
          <a:effectLst/>
        </p:spPr>
      </p:sp>
      <p:cxnSp>
        <p:nvCxnSpPr>
          <p:cNvPr id="8" name="Прямая со стрелкой 7"/>
          <p:cNvCxnSpPr/>
          <p:nvPr/>
        </p:nvCxnSpPr>
        <p:spPr>
          <a:xfrm flipV="1">
            <a:off x="8272631" y="5418050"/>
            <a:ext cx="2248348" cy="2025"/>
          </a:xfrm>
          <a:prstGeom prst="straightConnector1">
            <a:avLst/>
          </a:prstGeom>
          <a:ln w="19050">
            <a:solidFill>
              <a:srgbClr val="00A0E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CustomShape 37"/>
          <p:cNvSpPr/>
          <p:nvPr/>
        </p:nvSpPr>
        <p:spPr>
          <a:xfrm>
            <a:off x="76201" y="5619153"/>
            <a:ext cx="1963514" cy="1173463"/>
          </a:xfrm>
          <a:prstGeom prst="roundRect">
            <a:avLst>
              <a:gd name="adj" fmla="val 66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CustomShape 2"/>
          <p:cNvSpPr/>
          <p:nvPr/>
        </p:nvSpPr>
        <p:spPr>
          <a:xfrm>
            <a:off x="1843942" y="388770"/>
            <a:ext cx="9522263" cy="3693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spc="-1" dirty="0">
                <a:solidFill>
                  <a:srgbClr val="153462"/>
                </a:solidFill>
                <a:latin typeface="Century Gothic"/>
              </a:rPr>
              <a:t> </a:t>
            </a:r>
            <a:r>
              <a:rPr lang="ru-RU" sz="2000" b="1" spc="-1" dirty="0" smtClean="0">
                <a:solidFill>
                  <a:srgbClr val="153462"/>
                </a:solidFill>
                <a:latin typeface="Century Gothic"/>
              </a:rPr>
              <a:t>РАЗВИТИЕ ДЕТСКОГО ОБЩЕСТВЕННОГО ДВИЖЕНИЯ</a:t>
            </a:r>
            <a:endParaRPr lang="ru-RU" sz="2000" b="1" spc="-1" dirty="0">
              <a:solidFill>
                <a:srgbClr val="153462"/>
              </a:solidFill>
            </a:endParaRPr>
          </a:p>
        </p:txBody>
      </p:sp>
      <p:sp>
        <p:nvSpPr>
          <p:cNvPr id="85" name="CustomShape 3"/>
          <p:cNvSpPr/>
          <p:nvPr/>
        </p:nvSpPr>
        <p:spPr>
          <a:xfrm>
            <a:off x="1843942" y="1172114"/>
            <a:ext cx="5926961" cy="394189"/>
          </a:xfrm>
          <a:prstGeom prst="roundRect">
            <a:avLst>
              <a:gd name="adj" fmla="val 50000"/>
            </a:avLst>
          </a:prstGeom>
          <a:solidFill>
            <a:srgbClr val="FE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6" name="CustomShape 4"/>
          <p:cNvSpPr/>
          <p:nvPr/>
        </p:nvSpPr>
        <p:spPr>
          <a:xfrm>
            <a:off x="-66581" y="676052"/>
            <a:ext cx="2240703" cy="2240703"/>
          </a:xfrm>
          <a:prstGeom prst="ellipse">
            <a:avLst/>
          </a:prstGeom>
          <a:solidFill>
            <a:srgbClr val="00A0E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CustomShape 5"/>
          <p:cNvSpPr/>
          <p:nvPr/>
        </p:nvSpPr>
        <p:spPr>
          <a:xfrm>
            <a:off x="2974581" y="1075785"/>
            <a:ext cx="4783259" cy="53905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r>
              <a:rPr lang="ru-RU" sz="2903" b="1" dirty="0">
                <a:solidFill>
                  <a:srgbClr val="FFFFFF"/>
                </a:solidFill>
                <a:latin typeface="Century Gothic"/>
              </a:rPr>
              <a:t>Традиционные события</a:t>
            </a:r>
            <a:endParaRPr lang="ru-RU" sz="2903" dirty="0">
              <a:solidFill>
                <a:prstClr val="black"/>
              </a:solidFill>
            </a:endParaRPr>
          </a:p>
        </p:txBody>
      </p:sp>
      <p:sp>
        <p:nvSpPr>
          <p:cNvPr id="88" name="CustomShape 6"/>
          <p:cNvSpPr/>
          <p:nvPr/>
        </p:nvSpPr>
        <p:spPr>
          <a:xfrm>
            <a:off x="9136852" y="920224"/>
            <a:ext cx="1946016" cy="7386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just"/>
            <a:r>
              <a:rPr lang="ru-RU" sz="1400" spc="-1" dirty="0" smtClean="0">
                <a:solidFill>
                  <a:schemeClr val="accent1"/>
                </a:solidFill>
              </a:rPr>
              <a:t>ВИДЕО </a:t>
            </a:r>
            <a:r>
              <a:rPr lang="ru-RU" sz="1400" spc="-1" dirty="0">
                <a:solidFill>
                  <a:schemeClr val="accent1"/>
                </a:solidFill>
              </a:rPr>
              <a:t>МАТЕРИАЛЫ </a:t>
            </a:r>
          </a:p>
          <a:p>
            <a:pPr algn="just"/>
            <a:r>
              <a:rPr lang="ru-RU" sz="1400" spc="-1" dirty="0" smtClean="0">
                <a:solidFill>
                  <a:schemeClr val="accent1"/>
                </a:solidFill>
              </a:rPr>
              <a:t>МЕРОПРИЯТИЙ ГДД «ЮНЫЙ ГОРОЖАНИН»</a:t>
            </a:r>
            <a:endParaRPr lang="ru-RU" sz="1400" spc="-1" dirty="0">
              <a:solidFill>
                <a:schemeClr val="accent1"/>
              </a:solidFill>
            </a:endParaRPr>
          </a:p>
        </p:txBody>
      </p:sp>
      <p:sp>
        <p:nvSpPr>
          <p:cNvPr id="89" name="CustomShape 7"/>
          <p:cNvSpPr/>
          <p:nvPr/>
        </p:nvSpPr>
        <p:spPr>
          <a:xfrm>
            <a:off x="2238789" y="2242073"/>
            <a:ext cx="2119014" cy="947515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0" name="CustomShape 8"/>
          <p:cNvSpPr/>
          <p:nvPr/>
        </p:nvSpPr>
        <p:spPr>
          <a:xfrm>
            <a:off x="4855001" y="2258622"/>
            <a:ext cx="2106481" cy="929789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1" name="CustomShape 9"/>
          <p:cNvSpPr/>
          <p:nvPr/>
        </p:nvSpPr>
        <p:spPr>
          <a:xfrm>
            <a:off x="7289631" y="2292853"/>
            <a:ext cx="2234213" cy="914746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10"/>
          <p:cNvSpPr/>
          <p:nvPr/>
        </p:nvSpPr>
        <p:spPr>
          <a:xfrm>
            <a:off x="2203254" y="2258817"/>
            <a:ext cx="2162346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81975" algn="ctr"/>
            <a:r>
              <a:rPr lang="ru-RU" sz="1400" b="1" spc="-1" dirty="0">
                <a:solidFill>
                  <a:schemeClr val="accent1"/>
                </a:solidFill>
              </a:rPr>
              <a:t>СЛЕТ ЯКУТСКОГО  ГОРОДСКОГО ДЕТСКОГО ДВИЖЕНИЯ «ЮНЫЙ ГОРОЖАНИН»</a:t>
            </a:r>
            <a:endParaRPr lang="ru-RU" sz="1400" spc="-1" dirty="0">
              <a:solidFill>
                <a:schemeClr val="accent1"/>
              </a:solidFill>
            </a:endParaRPr>
          </a:p>
        </p:txBody>
      </p:sp>
      <p:sp>
        <p:nvSpPr>
          <p:cNvPr id="93" name="CustomShape 11"/>
          <p:cNvSpPr/>
          <p:nvPr/>
        </p:nvSpPr>
        <p:spPr>
          <a:xfrm>
            <a:off x="4889790" y="2263660"/>
            <a:ext cx="2107334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81975" algn="ctr"/>
            <a:r>
              <a:rPr lang="ru-RU" sz="1400" b="1" spc="-1" dirty="0">
                <a:solidFill>
                  <a:schemeClr val="accent1"/>
                </a:solidFill>
              </a:rPr>
              <a:t>ПРИНЯТИЕ В РЯДЫ РДШ,ГДД «ЮНЫЙ ГОРОЖАНИН», «ОРЛЯТА РОССИИ» </a:t>
            </a:r>
            <a:endParaRPr lang="ru-RU" sz="726" spc="-1" dirty="0">
              <a:solidFill>
                <a:schemeClr val="accent1"/>
              </a:solidFill>
            </a:endParaRPr>
          </a:p>
        </p:txBody>
      </p:sp>
      <p:grpSp>
        <p:nvGrpSpPr>
          <p:cNvPr id="98" name="Group 14"/>
          <p:cNvGrpSpPr/>
          <p:nvPr/>
        </p:nvGrpSpPr>
        <p:grpSpPr>
          <a:xfrm>
            <a:off x="3689164" y="1560711"/>
            <a:ext cx="1165838" cy="464996"/>
            <a:chOff x="1897954" y="1687823"/>
            <a:chExt cx="4493486" cy="565853"/>
          </a:xfrm>
        </p:grpSpPr>
        <p:sp>
          <p:nvSpPr>
            <p:cNvPr id="99" name="Line 15"/>
            <p:cNvSpPr/>
            <p:nvPr/>
          </p:nvSpPr>
          <p:spPr>
            <a:xfrm flipH="1">
              <a:off x="2850480" y="1906920"/>
              <a:ext cx="1080000" cy="3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0" name="Line 16"/>
            <p:cNvSpPr/>
            <p:nvPr/>
          </p:nvSpPr>
          <p:spPr>
            <a:xfrm flipH="1">
              <a:off x="5311440" y="1906920"/>
              <a:ext cx="1080000" cy="3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1" name="CustomShape 17"/>
            <p:cNvSpPr/>
            <p:nvPr/>
          </p:nvSpPr>
          <p:spPr>
            <a:xfrm>
              <a:off x="2095899" y="1808798"/>
              <a:ext cx="3839246" cy="440299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D966"/>
                </a:gs>
                <a:gs pos="100000">
                  <a:srgbClr val="FFC000"/>
                </a:gs>
              </a:gsLst>
              <a:lin ang="66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2" name="CustomShape 18"/>
            <p:cNvSpPr/>
            <p:nvPr/>
          </p:nvSpPr>
          <p:spPr>
            <a:xfrm>
              <a:off x="1897954" y="1687823"/>
              <a:ext cx="3904141" cy="565853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81646" tIns="40823" rIns="81646" bIns="40823">
              <a:spAutoFit/>
            </a:bodyPr>
            <a:lstStyle/>
            <a:p>
              <a:pPr marL="81975" algn="ctr"/>
              <a:r>
                <a:rPr lang="ru-RU" sz="1400" b="1" spc="-1" dirty="0" smtClean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29</a:t>
              </a:r>
              <a:r>
                <a:rPr lang="ru-RU" sz="998" b="1" spc="-1" dirty="0" smtClean="0">
                  <a:solidFill>
                    <a:srgbClr val="FFFFFF"/>
                  </a:solidFill>
                  <a:latin typeface="Century Gothic"/>
                </a:rPr>
                <a:t> </a:t>
              </a:r>
              <a:r>
                <a:rPr lang="ru-RU" sz="1400" b="1" spc="-1" dirty="0" smtClean="0">
                  <a:solidFill>
                    <a:srgbClr val="FFFFFF"/>
                  </a:solidFill>
                </a:rPr>
                <a:t>ОКТЯБРЯ</a:t>
              </a:r>
              <a:endParaRPr lang="ru-RU" sz="1400" spc="-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9"/>
          <p:cNvGrpSpPr/>
          <p:nvPr/>
        </p:nvGrpSpPr>
        <p:grpSpPr>
          <a:xfrm>
            <a:off x="7162799" y="1515374"/>
            <a:ext cx="2310456" cy="431398"/>
            <a:chOff x="6429475" y="1578748"/>
            <a:chExt cx="2430472" cy="321541"/>
          </a:xfrm>
        </p:grpSpPr>
        <p:sp>
          <p:nvSpPr>
            <p:cNvPr id="104" name="CustomShape 20"/>
            <p:cNvSpPr/>
            <p:nvPr/>
          </p:nvSpPr>
          <p:spPr>
            <a:xfrm>
              <a:off x="6919167" y="1579929"/>
              <a:ext cx="1470549" cy="320360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D966"/>
                </a:gs>
                <a:gs pos="100000">
                  <a:srgbClr val="FFC000"/>
                </a:gs>
              </a:gsLst>
              <a:lin ang="66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5" name="CustomShape 21"/>
            <p:cNvSpPr/>
            <p:nvPr/>
          </p:nvSpPr>
          <p:spPr>
            <a:xfrm>
              <a:off x="6429475" y="1578748"/>
              <a:ext cx="2430472" cy="222029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81646" tIns="40823" rIns="81646" bIns="40823">
              <a:spAutoFit/>
            </a:bodyPr>
            <a:lstStyle/>
            <a:p>
              <a:pPr marL="81975" algn="ctr"/>
              <a:r>
                <a:rPr lang="ru-RU" sz="1400" b="1" spc="-1" dirty="0">
                  <a:solidFill>
                    <a:srgbClr val="FFFFFF"/>
                  </a:solidFill>
                </a:rPr>
                <a:t>5 ДЕКАБРЯ</a:t>
              </a:r>
              <a:endParaRPr lang="ru-RU" sz="1400" spc="-1" dirty="0">
                <a:solidFill>
                  <a:prstClr val="black"/>
                </a:solidFill>
              </a:endParaRPr>
            </a:p>
          </p:txBody>
        </p:sp>
      </p:grpSp>
      <p:sp>
        <p:nvSpPr>
          <p:cNvPr id="106" name="CustomShape 22"/>
          <p:cNvSpPr/>
          <p:nvPr/>
        </p:nvSpPr>
        <p:spPr>
          <a:xfrm>
            <a:off x="7253351" y="2292853"/>
            <a:ext cx="2233181" cy="9541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ВРУЧЕНИЕ НОМИНАЦИЙ ПО РАЗВИТИЮ ДЕТСКОГО ДВИЖЕНИЯ ПО ИТОГАМ ГОДА </a:t>
            </a:r>
            <a:endParaRPr lang="ru-RU" sz="1400" spc="-1" dirty="0">
              <a:solidFill>
                <a:schemeClr val="accent1"/>
              </a:solidFill>
            </a:endParaRPr>
          </a:p>
        </p:txBody>
      </p:sp>
      <p:sp>
        <p:nvSpPr>
          <p:cNvPr id="107" name="CustomShape 23"/>
          <p:cNvSpPr/>
          <p:nvPr/>
        </p:nvSpPr>
        <p:spPr>
          <a:xfrm>
            <a:off x="2260564" y="3779177"/>
            <a:ext cx="2404869" cy="1134413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08" name="Group 24"/>
          <p:cNvGrpSpPr/>
          <p:nvPr/>
        </p:nvGrpSpPr>
        <p:grpSpPr>
          <a:xfrm>
            <a:off x="2019013" y="3346419"/>
            <a:ext cx="3212621" cy="323289"/>
            <a:chOff x="2471760" y="3368880"/>
            <a:chExt cx="3541320" cy="356366"/>
          </a:xfrm>
        </p:grpSpPr>
        <p:sp>
          <p:nvSpPr>
            <p:cNvPr id="109" name="Line 25"/>
            <p:cNvSpPr/>
            <p:nvPr/>
          </p:nvSpPr>
          <p:spPr>
            <a:xfrm flipH="1">
              <a:off x="2471760" y="3467520"/>
              <a:ext cx="1080000" cy="3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0" name="Line 26"/>
            <p:cNvSpPr/>
            <p:nvPr/>
          </p:nvSpPr>
          <p:spPr>
            <a:xfrm flipH="1">
              <a:off x="4933080" y="3467520"/>
              <a:ext cx="1080000" cy="3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1" name="CustomShape 27"/>
            <p:cNvSpPr/>
            <p:nvPr/>
          </p:nvSpPr>
          <p:spPr>
            <a:xfrm>
              <a:off x="3352831" y="3368880"/>
              <a:ext cx="1374690" cy="35636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FD966"/>
                </a:gs>
                <a:gs pos="100000">
                  <a:srgbClr val="FFC000"/>
                </a:gs>
              </a:gsLst>
              <a:lin ang="66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2" name="CustomShape 28"/>
            <p:cNvSpPr/>
            <p:nvPr/>
          </p:nvSpPr>
          <p:spPr>
            <a:xfrm>
              <a:off x="3123568" y="3383878"/>
              <a:ext cx="1728612" cy="328365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81646" tIns="40823" rIns="81646" bIns="40823">
              <a:spAutoFit/>
            </a:bodyPr>
            <a:lstStyle/>
            <a:p>
              <a:pPr marL="81975" algn="ctr"/>
              <a:r>
                <a:rPr lang="ru-RU" sz="1400" b="1" spc="-1" dirty="0">
                  <a:solidFill>
                    <a:srgbClr val="FFFFFF"/>
                  </a:solidFill>
                </a:rPr>
                <a:t>25 ФЕВРАЛЯ</a:t>
              </a:r>
              <a:endParaRPr lang="ru-RU" sz="1400" spc="-1" dirty="0">
                <a:solidFill>
                  <a:prstClr val="black"/>
                </a:solidFill>
              </a:endParaRPr>
            </a:p>
          </p:txBody>
        </p:sp>
      </p:grpSp>
      <p:sp>
        <p:nvSpPr>
          <p:cNvPr id="113" name="CustomShape 29"/>
          <p:cNvSpPr/>
          <p:nvPr/>
        </p:nvSpPr>
        <p:spPr>
          <a:xfrm>
            <a:off x="2184349" y="3766020"/>
            <a:ext cx="2546437" cy="11695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СТАРТ ШКОЛЫ СОЦИАЛЬНОГО ПРОЕКТИРОВАНИЯ </a:t>
            </a:r>
          </a:p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СТИМУЛИРОВАНИЕ И ПОДДЕРЖКА ШКОЛЬНЫХ ИНИЦИАТИВ</a:t>
            </a:r>
          </a:p>
        </p:txBody>
      </p:sp>
      <p:sp>
        <p:nvSpPr>
          <p:cNvPr id="114" name="CustomShape 30"/>
          <p:cNvSpPr/>
          <p:nvPr/>
        </p:nvSpPr>
        <p:spPr>
          <a:xfrm>
            <a:off x="4842951" y="3851947"/>
            <a:ext cx="2220080" cy="1352736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CustomShape 31"/>
          <p:cNvSpPr/>
          <p:nvPr/>
        </p:nvSpPr>
        <p:spPr>
          <a:xfrm>
            <a:off x="4919680" y="3884279"/>
            <a:ext cx="2243119" cy="13849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КОНКУРС «ЛУЧШАЯ КОМАНДА ЮГ» </a:t>
            </a:r>
          </a:p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ВЫЯВЛЕНИЕ И РАСПРОСТРАНЕНИЕ ПЕРЕДОВОГО ОПЫТА ДЕТСКИХ ОБЪЕДИНЕНИЙ</a:t>
            </a:r>
          </a:p>
        </p:txBody>
      </p:sp>
      <p:sp>
        <p:nvSpPr>
          <p:cNvPr id="118" name="CustomShape 34"/>
          <p:cNvSpPr/>
          <p:nvPr/>
        </p:nvSpPr>
        <p:spPr>
          <a:xfrm>
            <a:off x="7208524" y="3448713"/>
            <a:ext cx="2672532" cy="1598468"/>
          </a:xfrm>
          <a:prstGeom prst="roundRect">
            <a:avLst>
              <a:gd name="adj" fmla="val 5882"/>
            </a:avLst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66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36"/>
          <p:cNvSpPr/>
          <p:nvPr/>
        </p:nvSpPr>
        <p:spPr>
          <a:xfrm>
            <a:off x="9842061" y="2269655"/>
            <a:ext cx="2237786" cy="2244848"/>
          </a:xfrm>
          <a:prstGeom prst="ellipse">
            <a:avLst/>
          </a:prstGeom>
          <a:solidFill>
            <a:srgbClr val="E5097F"/>
          </a:solidFill>
          <a:ln>
            <a:noFill/>
          </a:ln>
          <a:effectLst>
            <a:outerShdw blurRad="5080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CustomShape 38"/>
          <p:cNvSpPr/>
          <p:nvPr/>
        </p:nvSpPr>
        <p:spPr>
          <a:xfrm>
            <a:off x="0" y="5619154"/>
            <a:ext cx="2188877" cy="9918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СОЗДАНО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ГОРОДСКОЕ ДЕТСКОЕ ДВИЖЕНИЕ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«ЮНЫЙ ГОРОЖАНИН»</a:t>
            </a:r>
            <a:endParaRPr lang="ru-RU" sz="1400" spc="-1" dirty="0">
              <a:solidFill>
                <a:prstClr val="black"/>
              </a:solidFill>
            </a:endParaRPr>
          </a:p>
        </p:txBody>
      </p:sp>
      <p:sp>
        <p:nvSpPr>
          <p:cNvPr id="137" name="CustomShape 52"/>
          <p:cNvSpPr/>
          <p:nvPr/>
        </p:nvSpPr>
        <p:spPr>
          <a:xfrm>
            <a:off x="6943304" y="1991054"/>
            <a:ext cx="3432413" cy="3077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ДЕНЬ ДЕТКОГО ДВИЖЕНИЯ Р(С)Я</a:t>
            </a:r>
            <a:endParaRPr lang="ru-RU" sz="1400" spc="-1" dirty="0">
              <a:solidFill>
                <a:schemeClr val="accent1"/>
              </a:solidFill>
            </a:endParaRPr>
          </a:p>
        </p:txBody>
      </p:sp>
      <p:sp>
        <p:nvSpPr>
          <p:cNvPr id="140" name="CustomShape 55"/>
          <p:cNvSpPr/>
          <p:nvPr/>
        </p:nvSpPr>
        <p:spPr>
          <a:xfrm>
            <a:off x="5223612" y="3307259"/>
            <a:ext cx="1187657" cy="41030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966"/>
              </a:gs>
              <a:gs pos="100000">
                <a:srgbClr val="FFC000"/>
              </a:gs>
            </a:gsLst>
            <a:lin ang="66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CustomShape 56"/>
          <p:cNvSpPr/>
          <p:nvPr/>
        </p:nvSpPr>
        <p:spPr>
          <a:xfrm>
            <a:off x="5240158" y="3363162"/>
            <a:ext cx="1002247" cy="3077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marL="81975" algn="ctr"/>
            <a:r>
              <a:rPr lang="ru-RU" sz="1400" b="1" spc="-1" dirty="0">
                <a:solidFill>
                  <a:srgbClr val="FFFFFF"/>
                </a:solidFill>
              </a:rPr>
              <a:t>19 МАЯ</a:t>
            </a:r>
            <a:endParaRPr lang="ru-RU" sz="1400" spc="-1" dirty="0">
              <a:solidFill>
                <a:prstClr val="black"/>
              </a:solidFill>
            </a:endParaRPr>
          </a:p>
        </p:txBody>
      </p:sp>
      <p:sp>
        <p:nvSpPr>
          <p:cNvPr id="144" name="CustomShape 58"/>
          <p:cNvSpPr/>
          <p:nvPr/>
        </p:nvSpPr>
        <p:spPr>
          <a:xfrm>
            <a:off x="2414634" y="1960963"/>
            <a:ext cx="3498085" cy="3077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/>
                </a:solidFill>
              </a:rPr>
              <a:t>ДЕНЬ РОЖДЕНИЯ РДШ</a:t>
            </a:r>
            <a:endParaRPr lang="ru-RU" sz="1400" spc="-1" dirty="0">
              <a:solidFill>
                <a:schemeClr val="accent1"/>
              </a:solidFill>
            </a:endParaRPr>
          </a:p>
        </p:txBody>
      </p:sp>
      <p:pic>
        <p:nvPicPr>
          <p:cNvPr id="145" name="Рисунок 1"/>
          <p:cNvPicPr/>
          <p:nvPr/>
        </p:nvPicPr>
        <p:blipFill>
          <a:blip r:embed="rId2"/>
          <a:stretch/>
        </p:blipFill>
        <p:spPr>
          <a:xfrm>
            <a:off x="11193476" y="931046"/>
            <a:ext cx="804621" cy="742365"/>
          </a:xfrm>
          <a:prstGeom prst="rect">
            <a:avLst/>
          </a:prstGeom>
          <a:ln w="0"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2" r="18018"/>
          <a:stretch/>
        </p:blipFill>
        <p:spPr>
          <a:xfrm>
            <a:off x="14476" y="785301"/>
            <a:ext cx="2108289" cy="2064655"/>
          </a:xfrm>
          <a:prstGeom prst="ellipse">
            <a:avLst/>
          </a:prstGeom>
        </p:spPr>
      </p:pic>
      <p:sp>
        <p:nvSpPr>
          <p:cNvPr id="81" name="CustomShape 76"/>
          <p:cNvSpPr/>
          <p:nvPr/>
        </p:nvSpPr>
        <p:spPr>
          <a:xfrm>
            <a:off x="817536" y="5340511"/>
            <a:ext cx="171925" cy="163314"/>
          </a:xfrm>
          <a:prstGeom prst="ellipse">
            <a:avLst/>
          </a:prstGeom>
          <a:solidFill>
            <a:srgbClr val="00A0E3"/>
          </a:solidFill>
          <a:ln w="25400" cap="flat" cmpd="sng" algn="ctr">
            <a:noFill/>
            <a:prstDash val="solid"/>
            <a:miter/>
          </a:ln>
          <a:effectLst/>
        </p:spPr>
      </p:sp>
      <p:sp>
        <p:nvSpPr>
          <p:cNvPr id="153" name="CustomShape 77"/>
          <p:cNvSpPr/>
          <p:nvPr/>
        </p:nvSpPr>
        <p:spPr>
          <a:xfrm>
            <a:off x="1712700" y="5350072"/>
            <a:ext cx="107640" cy="107640"/>
          </a:xfrm>
          <a:prstGeom prst="ellipse">
            <a:avLst/>
          </a:prstGeom>
          <a:solidFill>
            <a:srgbClr val="00A0E3"/>
          </a:solidFill>
          <a:ln w="25400" cap="flat" cmpd="sng" algn="ctr">
            <a:noFill/>
            <a:prstDash val="solid"/>
            <a:miter/>
          </a:ln>
          <a:effectLst/>
        </p:spPr>
      </p:sp>
      <p:sp>
        <p:nvSpPr>
          <p:cNvPr id="154" name="CustomShape 79"/>
          <p:cNvSpPr/>
          <p:nvPr/>
        </p:nvSpPr>
        <p:spPr>
          <a:xfrm>
            <a:off x="3407323" y="5357562"/>
            <a:ext cx="107640" cy="107640"/>
          </a:xfrm>
          <a:prstGeom prst="ellipse">
            <a:avLst/>
          </a:prstGeom>
          <a:solidFill>
            <a:srgbClr val="00A0E3"/>
          </a:solidFill>
          <a:ln w="25400" cap="flat" cmpd="sng" algn="ctr">
            <a:solidFill>
              <a:srgbClr val="00A0E3"/>
            </a:solidFill>
            <a:prstDash val="solid"/>
            <a:miter/>
          </a:ln>
          <a:effectLst/>
        </p:spPr>
      </p:sp>
      <p:sp>
        <p:nvSpPr>
          <p:cNvPr id="155" name="CustomShape 80"/>
          <p:cNvSpPr/>
          <p:nvPr/>
        </p:nvSpPr>
        <p:spPr>
          <a:xfrm>
            <a:off x="5123994" y="5371401"/>
            <a:ext cx="107640" cy="107640"/>
          </a:xfrm>
          <a:prstGeom prst="ellipse">
            <a:avLst/>
          </a:prstGeom>
          <a:solidFill>
            <a:srgbClr val="00A0E3"/>
          </a:solidFill>
          <a:ln w="25400" cap="flat" cmpd="sng" algn="ctr">
            <a:solidFill>
              <a:srgbClr val="00A0E3"/>
            </a:solidFill>
            <a:prstDash val="solid"/>
            <a:miter/>
          </a:ln>
          <a:effectLst/>
        </p:spPr>
      </p:sp>
      <p:sp>
        <p:nvSpPr>
          <p:cNvPr id="159" name="Line 100"/>
          <p:cNvSpPr/>
          <p:nvPr/>
        </p:nvSpPr>
        <p:spPr>
          <a:xfrm>
            <a:off x="3461143" y="5492101"/>
            <a:ext cx="0" cy="127053"/>
          </a:xfrm>
          <a:prstGeom prst="line">
            <a:avLst/>
          </a:prstGeom>
          <a:noFill/>
          <a:ln w="9525" cap="flat" cmpd="sng" algn="ctr">
            <a:solidFill>
              <a:srgbClr val="00A0E3"/>
            </a:solidFill>
            <a:prstDash val="dash"/>
            <a:round/>
          </a:ln>
          <a:effectLst/>
        </p:spPr>
      </p:sp>
      <p:sp>
        <p:nvSpPr>
          <p:cNvPr id="160" name="CustomShape 37"/>
          <p:cNvSpPr/>
          <p:nvPr/>
        </p:nvSpPr>
        <p:spPr>
          <a:xfrm>
            <a:off x="2713888" y="5652528"/>
            <a:ext cx="1572215" cy="866717"/>
          </a:xfrm>
          <a:prstGeom prst="roundRect">
            <a:avLst>
              <a:gd name="adj" fmla="val 6600"/>
            </a:avLst>
          </a:prstGeom>
          <a:solidFill>
            <a:srgbClr val="E50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42"/>
          <p:cNvSpPr/>
          <p:nvPr/>
        </p:nvSpPr>
        <p:spPr>
          <a:xfrm>
            <a:off x="2055377" y="5644273"/>
            <a:ext cx="2310222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ЮРИДИЧЕСКИ ЗАРЕГИСТРИРОВАНО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ГОРОДСКОЕ ДЕТСКОЕ ДВИЖЕНИЕ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«ЮНЫЙ ГОРОЖАНИН»</a:t>
            </a:r>
            <a:endParaRPr lang="ru-RU" sz="1400" spc="-1" dirty="0">
              <a:solidFill>
                <a:prstClr val="black"/>
              </a:solidFill>
            </a:endParaRP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 </a:t>
            </a:r>
            <a:endParaRPr lang="ru-RU" sz="1400" spc="-1" dirty="0">
              <a:solidFill>
                <a:prstClr val="black"/>
              </a:solidFill>
            </a:endParaRPr>
          </a:p>
        </p:txBody>
      </p:sp>
      <p:sp>
        <p:nvSpPr>
          <p:cNvPr id="161" name="CustomShape 37"/>
          <p:cNvSpPr/>
          <p:nvPr/>
        </p:nvSpPr>
        <p:spPr>
          <a:xfrm>
            <a:off x="4397454" y="5644273"/>
            <a:ext cx="1844951" cy="1351866"/>
          </a:xfrm>
          <a:prstGeom prst="roundRect">
            <a:avLst>
              <a:gd name="adj" fmla="val 66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CustomShape 46"/>
          <p:cNvSpPr/>
          <p:nvPr/>
        </p:nvSpPr>
        <p:spPr>
          <a:xfrm>
            <a:off x="4439786" y="5642732"/>
            <a:ext cx="1834473" cy="11695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ДВОРЕЦ СТАЛ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МУНИЦИПАЛЬНОЙ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ОПОРНОЙ </a:t>
            </a:r>
          </a:p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ПЛОЩАДКОЙ РДШ</a:t>
            </a:r>
            <a:endParaRPr lang="ru-RU" sz="1400" spc="-1" dirty="0">
              <a:solidFill>
                <a:prstClr val="black"/>
              </a:solidFill>
            </a:endParaRPr>
          </a:p>
        </p:txBody>
      </p:sp>
      <p:sp>
        <p:nvSpPr>
          <p:cNvPr id="135" name="CustomShape 50"/>
          <p:cNvSpPr/>
          <p:nvPr/>
        </p:nvSpPr>
        <p:spPr>
          <a:xfrm>
            <a:off x="6334593" y="5642731"/>
            <a:ext cx="2293038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ДВОРЕЦ ВЕДЕТ ОРГАНИЗАЦИОННО-МЕТОДИЧЕСКУЮ РАБОТУ ДЕЯТЕЛЬНОСТИ СОВЕТНИКОВ ДИРЕКТОРА</a:t>
            </a:r>
            <a:endParaRPr lang="ru-RU" sz="1400" spc="-1" dirty="0">
              <a:solidFill>
                <a:prstClr val="black"/>
              </a:solidFill>
            </a:endParaRPr>
          </a:p>
        </p:txBody>
      </p:sp>
      <p:sp>
        <p:nvSpPr>
          <p:cNvPr id="164" name="CustomShape 50"/>
          <p:cNvSpPr/>
          <p:nvPr/>
        </p:nvSpPr>
        <p:spPr>
          <a:xfrm>
            <a:off x="8716960" y="5592557"/>
            <a:ext cx="2131966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  <a:latin typeface="Century Gothic"/>
              </a:rPr>
              <a:t>ДВОРЕЦ ВЕДЕТ ОРГАНИЗАЦИОННО-МЕТОДИЧЕСКУЮ РАБОТУ ДЕТСКОГО СОВЕТА ПРИ ГЛАВЕ ГОРОДА ЯКУТСКА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336" t="1705" r="927" b="2231"/>
          <a:stretch/>
        </p:blipFill>
        <p:spPr>
          <a:xfrm rot="16200000">
            <a:off x="9897065" y="2156237"/>
            <a:ext cx="2335371" cy="2422626"/>
          </a:xfrm>
          <a:prstGeom prst="ellipse">
            <a:avLst/>
          </a:prstGeom>
        </p:spPr>
      </p:pic>
      <p:sp>
        <p:nvSpPr>
          <p:cNvPr id="76" name="Line 100"/>
          <p:cNvSpPr/>
          <p:nvPr/>
        </p:nvSpPr>
        <p:spPr>
          <a:xfrm>
            <a:off x="1766520" y="5477850"/>
            <a:ext cx="0" cy="133411"/>
          </a:xfrm>
          <a:prstGeom prst="line">
            <a:avLst/>
          </a:prstGeom>
          <a:noFill/>
          <a:ln w="9525" cap="flat" cmpd="sng" algn="ctr">
            <a:solidFill>
              <a:srgbClr val="00A0E3"/>
            </a:solidFill>
            <a:prstDash val="dash"/>
            <a:round/>
          </a:ln>
          <a:effectLst/>
        </p:spPr>
      </p:sp>
      <p:sp>
        <p:nvSpPr>
          <p:cNvPr id="77" name="CustomShape 80"/>
          <p:cNvSpPr/>
          <p:nvPr/>
        </p:nvSpPr>
        <p:spPr>
          <a:xfrm>
            <a:off x="6889484" y="5371401"/>
            <a:ext cx="107640" cy="107640"/>
          </a:xfrm>
          <a:prstGeom prst="ellipse">
            <a:avLst/>
          </a:prstGeom>
          <a:solidFill>
            <a:srgbClr val="00A0E3"/>
          </a:solidFill>
          <a:ln w="25400" cap="flat" cmpd="sng" algn="ctr">
            <a:solidFill>
              <a:srgbClr val="00A0E3"/>
            </a:solidFill>
            <a:prstDash val="solid"/>
            <a:miter/>
          </a:ln>
          <a:effectLst/>
        </p:spPr>
      </p:sp>
      <p:sp>
        <p:nvSpPr>
          <p:cNvPr id="78" name="CustomShape 80"/>
          <p:cNvSpPr/>
          <p:nvPr/>
        </p:nvSpPr>
        <p:spPr>
          <a:xfrm>
            <a:off x="8627631" y="5373727"/>
            <a:ext cx="107640" cy="107640"/>
          </a:xfrm>
          <a:prstGeom prst="ellipse">
            <a:avLst/>
          </a:prstGeom>
          <a:solidFill>
            <a:srgbClr val="00A0E3"/>
          </a:solidFill>
          <a:ln w="25400" cap="flat" cmpd="sng" algn="ctr">
            <a:noFill/>
            <a:prstDash val="solid"/>
            <a:miter/>
          </a:ln>
          <a:effectLst/>
        </p:spPr>
      </p:sp>
      <p:sp>
        <p:nvSpPr>
          <p:cNvPr id="79" name="Line 100"/>
          <p:cNvSpPr/>
          <p:nvPr/>
        </p:nvSpPr>
        <p:spPr>
          <a:xfrm>
            <a:off x="5187545" y="5503825"/>
            <a:ext cx="0" cy="127053"/>
          </a:xfrm>
          <a:prstGeom prst="line">
            <a:avLst/>
          </a:prstGeom>
          <a:noFill/>
          <a:ln w="9525" cap="flat" cmpd="sng" algn="ctr">
            <a:solidFill>
              <a:srgbClr val="00A0E3"/>
            </a:solidFill>
            <a:prstDash val="dash"/>
            <a:round/>
          </a:ln>
          <a:effectLst/>
        </p:spPr>
      </p:sp>
      <p:sp>
        <p:nvSpPr>
          <p:cNvPr id="83" name="Line 100"/>
          <p:cNvSpPr/>
          <p:nvPr/>
        </p:nvSpPr>
        <p:spPr>
          <a:xfrm>
            <a:off x="6948433" y="5509332"/>
            <a:ext cx="0" cy="127053"/>
          </a:xfrm>
          <a:prstGeom prst="line">
            <a:avLst/>
          </a:prstGeom>
          <a:noFill/>
          <a:ln w="9525" cap="flat" cmpd="sng" algn="ctr">
            <a:solidFill>
              <a:srgbClr val="00A0E3"/>
            </a:solidFill>
            <a:prstDash val="dash"/>
            <a:round/>
          </a:ln>
          <a:effectLst/>
        </p:spPr>
      </p:sp>
      <p:sp>
        <p:nvSpPr>
          <p:cNvPr id="124" name="Line 100"/>
          <p:cNvSpPr/>
          <p:nvPr/>
        </p:nvSpPr>
        <p:spPr>
          <a:xfrm>
            <a:off x="8685770" y="5515678"/>
            <a:ext cx="0" cy="127053"/>
          </a:xfrm>
          <a:prstGeom prst="line">
            <a:avLst/>
          </a:prstGeom>
          <a:noFill/>
          <a:ln w="9525" cap="flat" cmpd="sng" algn="ctr">
            <a:solidFill>
              <a:srgbClr val="00A0E3"/>
            </a:solidFill>
            <a:prstDash val="dash"/>
            <a:round/>
          </a:ln>
          <a:effectLst/>
        </p:spPr>
      </p:sp>
      <p:sp>
        <p:nvSpPr>
          <p:cNvPr id="125" name="CustomShape 11"/>
          <p:cNvSpPr/>
          <p:nvPr/>
        </p:nvSpPr>
        <p:spPr>
          <a:xfrm flipH="1">
            <a:off x="1306387" y="5124899"/>
            <a:ext cx="910800" cy="307777"/>
          </a:xfrm>
          <a:prstGeom prst="rect">
            <a:avLst/>
          </a:prstGeom>
          <a:noFill/>
          <a:ln w="0"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kern="0" spc="-1" dirty="0">
                <a:solidFill>
                  <a:srgbClr val="000000"/>
                </a:solidFill>
                <a:latin typeface="Century Gothic"/>
              </a:rPr>
              <a:t>2001</a:t>
            </a:r>
            <a:endParaRPr lang="ru-RU" sz="1400" kern="0" spc="-1" dirty="0">
              <a:solidFill>
                <a:prstClr val="black"/>
              </a:solidFill>
            </a:endParaRPr>
          </a:p>
        </p:txBody>
      </p:sp>
      <p:sp>
        <p:nvSpPr>
          <p:cNvPr id="126" name="CustomShape 11"/>
          <p:cNvSpPr/>
          <p:nvPr/>
        </p:nvSpPr>
        <p:spPr>
          <a:xfrm flipH="1">
            <a:off x="2993378" y="5120289"/>
            <a:ext cx="910800" cy="307777"/>
          </a:xfrm>
          <a:prstGeom prst="rect">
            <a:avLst/>
          </a:prstGeom>
          <a:noFill/>
          <a:ln w="0"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kern="0" spc="-1" dirty="0">
                <a:solidFill>
                  <a:srgbClr val="000000"/>
                </a:solidFill>
                <a:latin typeface="Century Gothic"/>
              </a:rPr>
              <a:t>2019</a:t>
            </a:r>
            <a:endParaRPr lang="ru-RU" sz="1400" kern="0" spc="-1" dirty="0">
              <a:solidFill>
                <a:prstClr val="black"/>
              </a:solidFill>
            </a:endParaRPr>
          </a:p>
        </p:txBody>
      </p:sp>
      <p:sp>
        <p:nvSpPr>
          <p:cNvPr id="128" name="CustomShape 11"/>
          <p:cNvSpPr/>
          <p:nvPr/>
        </p:nvSpPr>
        <p:spPr>
          <a:xfrm flipH="1">
            <a:off x="4706589" y="5131383"/>
            <a:ext cx="910800" cy="307777"/>
          </a:xfrm>
          <a:prstGeom prst="rect">
            <a:avLst/>
          </a:prstGeom>
          <a:noFill/>
          <a:ln w="0"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kern="0" spc="-1" dirty="0">
                <a:solidFill>
                  <a:srgbClr val="000000"/>
                </a:solidFill>
                <a:latin typeface="Century Gothic"/>
              </a:rPr>
              <a:t>2019</a:t>
            </a:r>
            <a:endParaRPr lang="ru-RU" sz="1400" kern="0" spc="-1" dirty="0">
              <a:solidFill>
                <a:prstClr val="black"/>
              </a:solidFill>
            </a:endParaRPr>
          </a:p>
        </p:txBody>
      </p:sp>
      <p:sp>
        <p:nvSpPr>
          <p:cNvPr id="129" name="CustomShape 11"/>
          <p:cNvSpPr/>
          <p:nvPr/>
        </p:nvSpPr>
        <p:spPr>
          <a:xfrm flipH="1">
            <a:off x="6488208" y="5133201"/>
            <a:ext cx="910800" cy="307777"/>
          </a:xfrm>
          <a:prstGeom prst="rect">
            <a:avLst/>
          </a:prstGeom>
          <a:noFill/>
          <a:ln w="0"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kern="0" spc="-1" dirty="0">
                <a:solidFill>
                  <a:srgbClr val="000000"/>
                </a:solidFill>
                <a:latin typeface="Century Gothic"/>
              </a:rPr>
              <a:t>2022</a:t>
            </a:r>
            <a:endParaRPr lang="ru-RU" sz="1400" kern="0" spc="-1" dirty="0">
              <a:solidFill>
                <a:prstClr val="black"/>
              </a:solidFill>
            </a:endParaRPr>
          </a:p>
        </p:txBody>
      </p:sp>
      <p:sp>
        <p:nvSpPr>
          <p:cNvPr id="130" name="CustomShape 11"/>
          <p:cNvSpPr/>
          <p:nvPr/>
        </p:nvSpPr>
        <p:spPr>
          <a:xfrm flipH="1">
            <a:off x="8226051" y="5137962"/>
            <a:ext cx="910800" cy="307777"/>
          </a:xfrm>
          <a:prstGeom prst="rect">
            <a:avLst/>
          </a:prstGeom>
          <a:noFill/>
          <a:ln w="0">
            <a:noFill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kern="0" spc="-1" dirty="0">
                <a:solidFill>
                  <a:srgbClr val="000000"/>
                </a:solidFill>
                <a:latin typeface="Century Gothic"/>
              </a:rPr>
              <a:t>2022</a:t>
            </a:r>
            <a:endParaRPr lang="ru-RU" sz="1400" kern="0" spc="-1" dirty="0">
              <a:solidFill>
                <a:prstClr val="black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4533" y="2702018"/>
            <a:ext cx="1256113" cy="1256113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1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19359" y="2823068"/>
            <a:ext cx="17845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  <a:latin typeface="Century Gothic" pitchFamily="34" charset="0"/>
              </a:rPr>
              <a:t>5923</a:t>
            </a:r>
            <a:endParaRPr lang="ru-RU" sz="3600" b="1" dirty="0">
              <a:solidFill>
                <a:prstClr val="white"/>
              </a:solidFill>
              <a:latin typeface="Century Gothic" pitchFamily="34" charset="0"/>
            </a:endParaRPr>
          </a:p>
          <a:p>
            <a:pPr algn="ctr"/>
            <a:r>
              <a:rPr lang="ru-RU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участников </a:t>
            </a:r>
          </a:p>
          <a:p>
            <a:pPr algn="ctr"/>
            <a:r>
              <a:rPr lang="ru-RU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РДШ</a:t>
            </a:r>
          </a:p>
        </p:txBody>
      </p:sp>
      <p:sp>
        <p:nvSpPr>
          <p:cNvPr id="12" name="Овал 11"/>
          <p:cNvSpPr/>
          <p:nvPr/>
        </p:nvSpPr>
        <p:spPr>
          <a:xfrm>
            <a:off x="740868" y="3803374"/>
            <a:ext cx="1361302" cy="1225213"/>
          </a:xfrm>
          <a:prstGeom prst="ellipse">
            <a:avLst/>
          </a:prstGeom>
          <a:gradFill flip="none" rotWithShape="1">
            <a:gsLst>
              <a:gs pos="0">
                <a:srgbClr val="00A0E3">
                  <a:shade val="30000"/>
                  <a:satMod val="115000"/>
                </a:srgbClr>
              </a:gs>
              <a:gs pos="50000">
                <a:srgbClr val="00A0E3">
                  <a:shade val="67500"/>
                  <a:satMod val="115000"/>
                </a:srgbClr>
              </a:gs>
              <a:gs pos="100000">
                <a:srgbClr val="00A0E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6468" y="3870653"/>
            <a:ext cx="1787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white"/>
                </a:solidFill>
                <a:latin typeface="Century Gothic" pitchFamily="34" charset="0"/>
              </a:rPr>
              <a:t>15918</a:t>
            </a:r>
            <a:endParaRPr lang="ru-RU" sz="2400" b="1" dirty="0">
              <a:solidFill>
                <a:prstClr val="white"/>
              </a:solidFill>
              <a:latin typeface="Century Gothic" pitchFamily="34" charset="0"/>
            </a:endParaRPr>
          </a:p>
          <a:p>
            <a:pPr algn="ctr"/>
            <a:r>
              <a:rPr lang="ru-RU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активистов </a:t>
            </a:r>
            <a:r>
              <a:rPr lang="ru-RU" sz="1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детского движения</a:t>
            </a:r>
            <a:endParaRPr lang="ru-RU" sz="1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1" name="CustomShape 12"/>
          <p:cNvSpPr/>
          <p:nvPr/>
        </p:nvSpPr>
        <p:spPr>
          <a:xfrm>
            <a:off x="9664544" y="4389366"/>
            <a:ext cx="254632" cy="341545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rgbClr val="FFD966"/>
              </a:gs>
            </a:gsLst>
            <a:lin ang="6600000"/>
          </a:gradFill>
          <a:ln>
            <a:noFill/>
          </a:ln>
          <a:effectLst>
            <a:outerShdw blurRad="50800" dist="37674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32" y="2750226"/>
            <a:ext cx="478779" cy="47877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540" y="4733719"/>
            <a:ext cx="482362" cy="4823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4858" y="4876040"/>
            <a:ext cx="1220911" cy="1431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0192" y="4337661"/>
            <a:ext cx="457240" cy="457240"/>
          </a:xfrm>
          <a:prstGeom prst="rect">
            <a:avLst/>
          </a:prstGeom>
        </p:spPr>
      </p:pic>
      <p:cxnSp>
        <p:nvCxnSpPr>
          <p:cNvPr id="97" name="直接连接符 4"/>
          <p:cNvCxnSpPr/>
          <p:nvPr/>
        </p:nvCxnSpPr>
        <p:spPr>
          <a:xfrm flipV="1">
            <a:off x="1488558" y="773567"/>
            <a:ext cx="9877647" cy="1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Рисунок 1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87" y="76316"/>
            <a:ext cx="697251" cy="697251"/>
          </a:xfrm>
          <a:prstGeom prst="rect">
            <a:avLst/>
          </a:prstGeom>
        </p:spPr>
      </p:pic>
      <p:pic>
        <p:nvPicPr>
          <p:cNvPr id="117" name="Рисунок 1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104" y="0"/>
            <a:ext cx="1105464" cy="102152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7223133" y="3546966"/>
            <a:ext cx="29114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Все</a:t>
            </a:r>
            <a:r>
              <a:rPr lang="ru-RU" sz="1600" dirty="0">
                <a:solidFill>
                  <a:schemeClr val="accent1"/>
                </a:solidFill>
              </a:rPr>
              <a:t>р</a:t>
            </a:r>
            <a:r>
              <a:rPr lang="ru-RU" sz="1600" b="1" dirty="0">
                <a:solidFill>
                  <a:schemeClr val="accent1"/>
                </a:solidFill>
              </a:rPr>
              <a:t>оссийский конкурс на</a:t>
            </a:r>
          </a:p>
          <a:p>
            <a:r>
              <a:rPr lang="ru-RU" sz="1600" b="1" dirty="0">
                <a:solidFill>
                  <a:schemeClr val="accent1"/>
                </a:solidFill>
              </a:rPr>
              <a:t>соискание премии Альянса</a:t>
            </a:r>
          </a:p>
          <a:p>
            <a:pPr algn="just"/>
            <a:r>
              <a:rPr lang="ru-RU" sz="1600" b="1" dirty="0">
                <a:solidFill>
                  <a:schemeClr val="accent1"/>
                </a:solidFill>
              </a:rPr>
              <a:t> по защите детей в цифровой </a:t>
            </a:r>
            <a:r>
              <a:rPr lang="ru-RU" sz="1600" b="1" dirty="0" smtClean="0">
                <a:solidFill>
                  <a:schemeClr val="accent1"/>
                </a:solidFill>
              </a:rPr>
              <a:t>среде «За </a:t>
            </a:r>
            <a:r>
              <a:rPr lang="ru-RU" sz="1600" b="1" dirty="0">
                <a:solidFill>
                  <a:schemeClr val="accent1"/>
                </a:solidFill>
              </a:rPr>
              <a:t>безопасное цифровое детство» </a:t>
            </a:r>
          </a:p>
        </p:txBody>
      </p:sp>
    </p:spTree>
    <p:extLst>
      <p:ext uri="{BB962C8B-B14F-4D97-AF65-F5344CB8AC3E}">
        <p14:creationId xmlns:p14="http://schemas.microsoft.com/office/powerpoint/2010/main" val="416888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3371" y="123144"/>
            <a:ext cx="832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34175"/>
                </a:solidFill>
                <a:latin typeface="Century Gothic" pitchFamily="34" charset="0"/>
                <a:cs typeface="Times New Roman" panose="02020603050405020304" pitchFamily="18" charset="0"/>
              </a:rPr>
              <a:t>ФУНКЦИОНАЛЬНАЯ </a:t>
            </a:r>
            <a:r>
              <a:rPr lang="ru-RU" sz="2400" b="1" dirty="0" smtClean="0">
                <a:solidFill>
                  <a:srgbClr val="234175"/>
                </a:solidFill>
                <a:latin typeface="+mj-lt"/>
                <a:cs typeface="Times New Roman" panose="02020603050405020304" pitchFamily="18" charset="0"/>
              </a:rPr>
              <a:t>ГРАМОТНОСТЬ в начальной школе</a:t>
            </a:r>
            <a:endParaRPr lang="ru-RU" sz="2400" b="1" dirty="0">
              <a:solidFill>
                <a:srgbClr val="234175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4" name="直接连接符 4"/>
          <p:cNvCxnSpPr/>
          <p:nvPr/>
        </p:nvCxnSpPr>
        <p:spPr>
          <a:xfrm>
            <a:off x="1770380" y="641847"/>
            <a:ext cx="9321800" cy="8467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8" y="89281"/>
            <a:ext cx="697251" cy="6972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104" y="0"/>
            <a:ext cx="1105464" cy="1021520"/>
          </a:xfrm>
          <a:prstGeom prst="rect">
            <a:avLst/>
          </a:prstGeom>
        </p:spPr>
      </p:pic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244592"/>
              </p:ext>
            </p:extLst>
          </p:nvPr>
        </p:nvGraphicFramePr>
        <p:xfrm>
          <a:off x="15307" y="641847"/>
          <a:ext cx="7901026" cy="2973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010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184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Формы деятельности по формированию функциональной грамотности </a:t>
                      </a:r>
                      <a:endParaRPr lang="ru-RU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184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n-lt"/>
                          <a:cs typeface="Times New Roman" panose="02020603050405020304" pitchFamily="18" charset="0"/>
                        </a:rPr>
                        <a:t>Внеурочная работа по модулям ФГ «Читай, считай, думай»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314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n-lt"/>
                          <a:cs typeface="Times New Roman" panose="02020603050405020304" pitchFamily="18" charset="0"/>
                        </a:rPr>
                        <a:t>Введение на уроках технологий по функциональной грамотности (открытые уроки, занятия)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314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n-lt"/>
                          <a:cs typeface="Times New Roman" panose="02020603050405020304" pitchFamily="18" charset="0"/>
                        </a:rPr>
                        <a:t>Проведение городской олимпиады по читательской компетенции среди 2-х классов 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184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+mn-lt"/>
                          <a:cs typeface="Times New Roman" panose="02020603050405020304" pitchFamily="18" charset="0"/>
                        </a:rPr>
                        <a:t>Исследовательская проектная деятельность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1848"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latin typeface="+mn-lt"/>
                          <a:cs typeface="Times New Roman" panose="02020603050405020304" pitchFamily="18" charset="0"/>
                        </a:rPr>
                        <a:t>Профориентационная</a:t>
                      </a:r>
                      <a:r>
                        <a:rPr lang="ru-RU" sz="1800" dirty="0" smtClean="0">
                          <a:latin typeface="+mn-lt"/>
                          <a:cs typeface="Times New Roman" panose="02020603050405020304" pitchFamily="18" charset="0"/>
                        </a:rPr>
                        <a:t> работа (экскурсии, встречи, конкурсы, выставки)</a:t>
                      </a:r>
                      <a:endParaRPr lang="ru-RU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val="3441515360"/>
              </p:ext>
            </p:extLst>
          </p:nvPr>
        </p:nvGraphicFramePr>
        <p:xfrm>
          <a:off x="7916332" y="889001"/>
          <a:ext cx="4047068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4209213078"/>
              </p:ext>
            </p:extLst>
          </p:nvPr>
        </p:nvGraphicFramePr>
        <p:xfrm>
          <a:off x="196138" y="3585690"/>
          <a:ext cx="9542272" cy="316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0797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334" y="93133"/>
            <a:ext cx="982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СТРУКТУРНО-ФУНКЦИОНАЛЬНАЯ МОДЕЛЬ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развития </a:t>
            </a:r>
            <a:r>
              <a:rPr lang="ru-RU" sz="2400" b="1" dirty="0">
                <a:solidFill>
                  <a:srgbClr val="002060"/>
                </a:solidFill>
              </a:rPr>
              <a:t>методического сопровождения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индивидуальной программы профессионального развития педагогов </a:t>
            </a:r>
          </a:p>
        </p:txBody>
      </p:sp>
      <p:pic>
        <p:nvPicPr>
          <p:cNvPr id="124" name="Рисунок 1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0" y="0"/>
            <a:ext cx="819807" cy="8198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37595" t="38816" r="22006" b="8487"/>
          <a:stretch/>
        </p:blipFill>
        <p:spPr>
          <a:xfrm>
            <a:off x="5829079" y="1281335"/>
            <a:ext cx="6362921" cy="5576665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0" name="Прямоугольник 19"/>
          <p:cNvSpPr/>
          <p:nvPr/>
        </p:nvSpPr>
        <p:spPr>
          <a:xfrm>
            <a:off x="1063926" y="1784678"/>
            <a:ext cx="474731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оздан городской </a:t>
            </a:r>
            <a:r>
              <a:rPr lang="ru-RU" sz="2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Центр профессиональных компетенций 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педагогов</a:t>
            </a:r>
          </a:p>
          <a:p>
            <a:pPr algn="just"/>
            <a:endParaRPr lang="ru-RU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Создан научно-методический совет </a:t>
            </a:r>
            <a:endParaRPr lang="ru-RU" sz="2400" b="1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Создана </a:t>
            </a:r>
            <a:r>
              <a:rPr lang="ru-RU" sz="2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редакционная коллегия  научно-методического журнала 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РИНЦ «Столичное </a:t>
            </a:r>
            <a:r>
              <a:rPr lang="ru-RU" sz="2400" b="1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образование</a:t>
            </a:r>
            <a:r>
              <a:rPr lang="ru-RU" sz="2400" b="1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78" y="3587195"/>
            <a:ext cx="819807" cy="819807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78" y="5009994"/>
            <a:ext cx="881005" cy="881005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278" y="1784677"/>
            <a:ext cx="837648" cy="837648"/>
          </a:xfrm>
          <a:prstGeom prst="rect">
            <a:avLst/>
          </a:prstGeom>
        </p:spPr>
      </p:pic>
      <p:cxnSp>
        <p:nvCxnSpPr>
          <p:cNvPr id="9" name="直接连接符 4"/>
          <p:cNvCxnSpPr/>
          <p:nvPr/>
        </p:nvCxnSpPr>
        <p:spPr>
          <a:xfrm flipV="1">
            <a:off x="1460849" y="1391203"/>
            <a:ext cx="9877647" cy="1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740" y="176474"/>
            <a:ext cx="1105464" cy="10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1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08664" y="3755856"/>
            <a:ext cx="48313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Уметь транслировать и передавать компетенции 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86522" y="4663688"/>
            <a:ext cx="3746810" cy="6802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наставники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203688" y="3681407"/>
            <a:ext cx="384717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Уметь перенять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компетенции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566103" y="4554774"/>
            <a:ext cx="3278457" cy="6802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наставляемые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17688" y="4929351"/>
            <a:ext cx="2648415" cy="15477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КАРТА профессиональных компетенций, умений, знаний</a:t>
            </a:r>
            <a:endParaRPr lang="ru-RU" dirty="0"/>
          </a:p>
        </p:txBody>
      </p:sp>
      <p:sp>
        <p:nvSpPr>
          <p:cNvPr id="24" name="Выгнутая вниз стрелка 23"/>
          <p:cNvSpPr/>
          <p:nvPr/>
        </p:nvSpPr>
        <p:spPr>
          <a:xfrm>
            <a:off x="2592658" y="5590613"/>
            <a:ext cx="2040674" cy="568713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Выгнутая вниз стрелка 25"/>
          <p:cNvSpPr/>
          <p:nvPr/>
        </p:nvSpPr>
        <p:spPr>
          <a:xfrm>
            <a:off x="8101362" y="5514929"/>
            <a:ext cx="1678258" cy="627409"/>
          </a:xfrm>
          <a:prstGeom prst="curvedUpArrow">
            <a:avLst/>
          </a:prstGeom>
          <a:solidFill>
            <a:srgbClr val="002060"/>
          </a:solidFill>
          <a:ln>
            <a:solidFill>
              <a:srgbClr val="2341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5801760" y="3617293"/>
            <a:ext cx="820713" cy="1124769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839201" y="1754830"/>
            <a:ext cx="4721754" cy="1877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Традиционная модель </a:t>
            </a:r>
            <a:r>
              <a:rPr lang="ru-RU" sz="2000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Целеполагающее </a:t>
            </a:r>
            <a:r>
              <a:rPr lang="ru-RU" sz="2000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наставничество  </a:t>
            </a:r>
            <a:endParaRPr lang="ru-RU" sz="2000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Реверсивное наставничество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1"/>
                </a:solidFill>
                <a:latin typeface="+mj-lt"/>
                <a:cs typeface="Times New Roman" panose="02020603050405020304" pitchFamily="18" charset="0"/>
              </a:rPr>
              <a:t>Ситуационное наставничество </a:t>
            </a:r>
            <a:endParaRPr lang="ru-RU" sz="2000" dirty="0">
              <a:solidFill>
                <a:schemeClr val="accent1"/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4" y="87164"/>
            <a:ext cx="819807" cy="81980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62809" y="452279"/>
            <a:ext cx="607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  <a:cs typeface="Times New Roman" panose="02020603050405020304" pitchFamily="18" charset="0"/>
              </a:rPr>
              <a:t>Реализуемые модели наставничества</a:t>
            </a:r>
            <a:endParaRPr lang="ru-RU" sz="2800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5074600" y="1153217"/>
            <a:ext cx="2250955" cy="491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24" y="1268126"/>
            <a:ext cx="3442571" cy="176542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491" y="1208497"/>
            <a:ext cx="3002732" cy="21041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95" y="0"/>
            <a:ext cx="1105464" cy="102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9220" r="9504" b="5486"/>
          <a:stretch/>
        </p:blipFill>
        <p:spPr>
          <a:xfrm>
            <a:off x="68494" y="3491510"/>
            <a:ext cx="1771738" cy="1066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866" y="1499187"/>
            <a:ext cx="2929467" cy="18788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21584" b="6284"/>
          <a:stretch/>
        </p:blipFill>
        <p:spPr>
          <a:xfrm>
            <a:off x="6714067" y="1428877"/>
            <a:ext cx="1888065" cy="30950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b="14152"/>
          <a:stretch/>
        </p:blipFill>
        <p:spPr>
          <a:xfrm>
            <a:off x="4402408" y="3482356"/>
            <a:ext cx="2156315" cy="1084390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1180208" y="624670"/>
            <a:ext cx="11011791" cy="874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234175"/>
                </a:solidFill>
                <a:latin typeface="Century Gothic" panose="020B0502020202020204" pitchFamily="34" charset="0"/>
              </a:rPr>
              <a:t>Обустройство общественного рекреационного пространства концертного зала Дворца детского творчества </a:t>
            </a:r>
            <a:r>
              <a:rPr lang="ru-RU" sz="2000" b="1" dirty="0" err="1" smtClean="0">
                <a:solidFill>
                  <a:srgbClr val="234175"/>
                </a:solidFill>
                <a:latin typeface="Century Gothic" panose="020B0502020202020204" pitchFamily="34" charset="0"/>
              </a:rPr>
              <a:t>им.Ф.И.Авдеевой</a:t>
            </a:r>
            <a:r>
              <a:rPr lang="ru-RU" sz="2000" b="1" dirty="0" smtClean="0">
                <a:solidFill>
                  <a:srgbClr val="234175"/>
                </a:solidFill>
                <a:latin typeface="Century Gothic" panose="020B0502020202020204" pitchFamily="34" charset="0"/>
              </a:rPr>
              <a:t> города Якутска (ППМИ – 2022)</a:t>
            </a:r>
            <a:endParaRPr lang="ru-RU" sz="2000" b="1" dirty="0">
              <a:solidFill>
                <a:srgbClr val="23417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4532" y="103922"/>
            <a:ext cx="4291308" cy="542925"/>
          </a:xfrm>
          <a:prstGeom prst="rect">
            <a:avLst/>
          </a:prstGeom>
        </p:spPr>
      </p:pic>
      <p:pic>
        <p:nvPicPr>
          <p:cNvPr id="22" name="Picture 2" descr="Факт из истории: 26 октября 227 лет назад появился первый герб города  Якутска | EXO-YKT | ЭХО СТОЛИЦЫ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206" y="102414"/>
            <a:ext cx="728620" cy="54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070644" y="102413"/>
            <a:ext cx="3783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МКУ «Управа Центрального округа» ГО «город Якутск»</a:t>
            </a:r>
          </a:p>
        </p:txBody>
      </p:sp>
      <p:cxnSp>
        <p:nvCxnSpPr>
          <p:cNvPr id="24" name="直接连接符 4"/>
          <p:cNvCxnSpPr/>
          <p:nvPr/>
        </p:nvCxnSpPr>
        <p:spPr>
          <a:xfrm flipV="1">
            <a:off x="1180208" y="1406034"/>
            <a:ext cx="10781420" cy="52841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/>
          <a:srcRect l="-330" t="9234" r="22294" b="10080"/>
          <a:stretch/>
        </p:blipFill>
        <p:spPr>
          <a:xfrm>
            <a:off x="59105" y="1529321"/>
            <a:ext cx="3336028" cy="1900897"/>
          </a:xfrm>
          <a:prstGeom prst="rect">
            <a:avLst/>
          </a:prstGeom>
          <a:effectLst/>
        </p:spPr>
      </p:pic>
      <p:sp>
        <p:nvSpPr>
          <p:cNvPr id="29" name="Прямоугольник 28"/>
          <p:cNvSpPr/>
          <p:nvPr/>
        </p:nvSpPr>
        <p:spPr>
          <a:xfrm>
            <a:off x="9222862" y="5563167"/>
            <a:ext cx="3046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5074B"/>
                </a:solidFill>
                <a:latin typeface="Century Gothic" panose="020B0502020202020204" pitchFamily="34" charset="0"/>
              </a:rPr>
              <a:t>3</a:t>
            </a:r>
            <a:r>
              <a:rPr lang="ru-RU" sz="2800" b="1" dirty="0" smtClean="0">
                <a:solidFill>
                  <a:srgbClr val="C5074B"/>
                </a:solidFill>
                <a:latin typeface="Century Gothic" panose="020B0502020202020204" pitchFamily="34" charset="0"/>
              </a:rPr>
              <a:t> 995 </a:t>
            </a:r>
            <a:r>
              <a:rPr lang="ru-RU" sz="2800" b="1" dirty="0">
                <a:solidFill>
                  <a:srgbClr val="C5074B"/>
                </a:solidFill>
                <a:latin typeface="Century Gothic" panose="020B0502020202020204" pitchFamily="34" charset="0"/>
              </a:rPr>
              <a:t>000,0 руб.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1" y="73549"/>
            <a:ext cx="697251" cy="69725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918" y="7811"/>
            <a:ext cx="920604" cy="8506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74713" y="4790738"/>
            <a:ext cx="3055409" cy="20000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41924" y="3448526"/>
            <a:ext cx="2358791" cy="1084390"/>
          </a:xfrm>
          <a:prstGeom prst="rect">
            <a:avLst/>
          </a:prstGeom>
        </p:spPr>
      </p:pic>
      <p:sp>
        <p:nvSpPr>
          <p:cNvPr id="34" name="Заголовок 1"/>
          <p:cNvSpPr txBox="1">
            <a:spLocks/>
          </p:cNvSpPr>
          <p:nvPr/>
        </p:nvSpPr>
        <p:spPr>
          <a:xfrm>
            <a:off x="228600" y="4747895"/>
            <a:ext cx="6485468" cy="169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234175"/>
                </a:solidFill>
                <a:latin typeface="Century Gothic" panose="020B0502020202020204" pitchFamily="34" charset="0"/>
              </a:rPr>
              <a:t>Скульптурная композиция к 100-летию легендарной вожатой и директора Дворца детского творчества г. Якутска </a:t>
            </a:r>
            <a:r>
              <a:rPr lang="ru-RU" sz="2000" b="1" dirty="0" err="1">
                <a:solidFill>
                  <a:srgbClr val="234175"/>
                </a:solidFill>
                <a:latin typeface="Century Gothic" panose="020B0502020202020204" pitchFamily="34" charset="0"/>
              </a:rPr>
              <a:t>Фатии</a:t>
            </a:r>
            <a:r>
              <a:rPr lang="ru-RU" sz="2000" b="1" dirty="0">
                <a:solidFill>
                  <a:srgbClr val="234175"/>
                </a:solidFill>
                <a:latin typeface="Century Gothic" panose="020B0502020202020204" pitchFamily="34" charset="0"/>
              </a:rPr>
              <a:t> Иннокентьевны </a:t>
            </a:r>
            <a:r>
              <a:rPr lang="ru-RU" sz="2000" b="1" dirty="0" smtClean="0">
                <a:solidFill>
                  <a:srgbClr val="234175"/>
                </a:solidFill>
                <a:latin typeface="Century Gothic" panose="020B0502020202020204" pitchFamily="34" charset="0"/>
              </a:rPr>
              <a:t>Авдеевой (</a:t>
            </a:r>
            <a:r>
              <a:rPr lang="ru-RU" sz="2000" b="1" dirty="0">
                <a:solidFill>
                  <a:srgbClr val="234175"/>
                </a:solidFill>
                <a:latin typeface="Century Gothic" panose="020B0502020202020204" pitchFamily="34" charset="0"/>
              </a:rPr>
              <a:t>ППМИ </a:t>
            </a:r>
            <a:r>
              <a:rPr lang="ru-RU" sz="2000" b="1" dirty="0" smtClean="0">
                <a:solidFill>
                  <a:srgbClr val="234175"/>
                </a:solidFill>
                <a:latin typeface="Century Gothic" panose="020B0502020202020204" pitchFamily="34" charset="0"/>
              </a:rPr>
              <a:t>– 2023)</a:t>
            </a:r>
            <a:endParaRPr lang="ru-RU" sz="2000" b="1" dirty="0">
              <a:solidFill>
                <a:srgbClr val="23417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36580" y="2199168"/>
            <a:ext cx="295486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7000" y="2647246"/>
            <a:ext cx="88307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  <a:p>
            <a:pPr algn="ctr"/>
            <a:endParaRPr lang="ru-RU" sz="3600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Контактная информация:</a:t>
            </a: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Телефон: +7(4112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) 219-519</a:t>
            </a:r>
          </a:p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Электронная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почта: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ddt@yaguo.ru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133" y="172072"/>
            <a:ext cx="1866855" cy="18668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633" y="613876"/>
            <a:ext cx="1542157" cy="142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5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5895960" y="4677393"/>
            <a:ext cx="0" cy="2027483"/>
          </a:xfrm>
          <a:prstGeom prst="line">
            <a:avLst/>
          </a:prstGeom>
          <a:ln w="38100">
            <a:solidFill>
              <a:srgbClr val="34B3B9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693333" y="5936426"/>
            <a:ext cx="5005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</a:rPr>
              <a:t>осуществляет свою</a:t>
            </a:r>
          </a:p>
          <a:p>
            <a:pPr algn="ctr"/>
            <a:r>
              <a:rPr lang="ru-RU" sz="2400" dirty="0">
                <a:solidFill>
                  <a:schemeClr val="tx2"/>
                </a:solidFill>
              </a:rPr>
              <a:t>деятельность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54259" y="5474420"/>
            <a:ext cx="1474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2"/>
                </a:solidFill>
                <a:latin typeface="Constantia" panose="02030602050306030303" pitchFamily="18" charset="0"/>
              </a:rPr>
              <a:t>с 1937 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289" t="19703" r="9912" b="16351"/>
          <a:stretch/>
        </p:blipFill>
        <p:spPr>
          <a:xfrm>
            <a:off x="9109" y="136157"/>
            <a:ext cx="9199412" cy="51856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564" y="136157"/>
            <a:ext cx="1440872" cy="1331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7" y="136157"/>
            <a:ext cx="795867" cy="795867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" r="3095" b="519"/>
          <a:stretch/>
        </p:blipFill>
        <p:spPr>
          <a:xfrm>
            <a:off x="9033319" y="1785733"/>
            <a:ext cx="3044560" cy="44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6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799" y="110067"/>
            <a:ext cx="11421533" cy="38431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3845" y="2625449"/>
            <a:ext cx="4236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Стратегические сессии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70546" y="2666366"/>
            <a:ext cx="4691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Педагогические советы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44974" y="3944619"/>
            <a:ext cx="4275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«Мозговые штурмы»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34662" y="3953243"/>
            <a:ext cx="4527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Тестирование педагогов</a:t>
            </a:r>
            <a:endParaRPr lang="ru-RU" sz="2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05076" y="2498615"/>
            <a:ext cx="987151" cy="900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83395" y="2416466"/>
            <a:ext cx="987151" cy="90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10434" y="3668277"/>
            <a:ext cx="987151" cy="90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59091" y="3560303"/>
            <a:ext cx="987151" cy="900000"/>
          </a:xfrm>
          <a:prstGeom prst="rect">
            <a:avLst/>
          </a:prstGeom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56347"/>
              </p:ext>
            </p:extLst>
          </p:nvPr>
        </p:nvGraphicFramePr>
        <p:xfrm>
          <a:off x="210918" y="92874"/>
          <a:ext cx="11896345" cy="22968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55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00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1317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разработчики программы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Коллектив МАНОУ «Дворец детского творчества им. Ф.И. Авдеевой» ГО «город Якутск»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Руководитель группы разработчиков – М.П. Петрова, кандидат педагогических наук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Научный руководитель группы разработчиков – А.В. Золотарева, доктор педагогических наук, профессор</a:t>
                      </a:r>
                      <a:endParaRPr lang="ru-RU" sz="18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8393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4050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Исполнители программы 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Коллектив МАНОУ «Дворец детского творчества им. Ф.И. Авдеевой» ГО «город Якутск»</a:t>
                      </a:r>
                      <a:endParaRPr lang="ru-RU" sz="18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8393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58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 программы</a:t>
                      </a:r>
                      <a:endParaRPr lang="ru-RU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800" b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Педагогическое сообщество Якутска, дошкольники и учащиеся 1-11 классов городского округа “город Якутск”и их семьи, социальные партнеры. </a:t>
                      </a:r>
                      <a:endParaRPr lang="ru-RU" sz="18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8393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6"/>
          <a:stretch/>
        </p:blipFill>
        <p:spPr>
          <a:xfrm>
            <a:off x="8082437" y="4761248"/>
            <a:ext cx="3764792" cy="18840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068" y="4741366"/>
            <a:ext cx="3662660" cy="187828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t="6667" r="10780" b="22563"/>
          <a:stretch/>
        </p:blipFill>
        <p:spPr>
          <a:xfrm>
            <a:off x="4952339" y="4732331"/>
            <a:ext cx="2866293" cy="196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77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799" y="110067"/>
            <a:ext cx="11421533" cy="6477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48335" algn="l"/>
              </a:tabLst>
            </a:pP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505335" y="2020083"/>
            <a:ext cx="3075229" cy="491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ПРОБЛЕМЫ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574857" y="4683439"/>
            <a:ext cx="11211807" cy="23751"/>
          </a:xfrm>
          <a:prstGeom prst="line">
            <a:avLst/>
          </a:prstGeom>
          <a:ln w="762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639196" y="3822505"/>
            <a:ext cx="19304" cy="436446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3457004" y="4597436"/>
            <a:ext cx="16438" cy="930482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6962320" y="4545266"/>
            <a:ext cx="16438" cy="930482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45" idx="2"/>
          </p:cNvCxnSpPr>
          <p:nvPr/>
        </p:nvCxnSpPr>
        <p:spPr>
          <a:xfrm flipV="1">
            <a:off x="10590787" y="4914455"/>
            <a:ext cx="26122" cy="752352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65667" y="2804058"/>
            <a:ext cx="27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Недостаточная модернизация единого образовательного пространства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778001" y="5592338"/>
            <a:ext cx="32124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cs typeface="Times New Roman" pitchFamily="18" charset="0"/>
              </a:rPr>
              <a:t>С</a:t>
            </a:r>
            <a:r>
              <a:rPr lang="ru-RU" dirty="0" smtClean="0">
                <a:cs typeface="Times New Roman" pitchFamily="18" charset="0"/>
              </a:rPr>
              <a:t>лабая </a:t>
            </a:r>
            <a:r>
              <a:rPr lang="ru-RU" dirty="0">
                <a:cs typeface="Times New Roman" pitchFamily="18" charset="0"/>
              </a:rPr>
              <a:t>ориентированность образования на жизненно необходимые умения и навыки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9433754" y="5595252"/>
            <a:ext cx="2281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Недостаточное стимулирование развития качества  </a:t>
            </a:r>
            <a:r>
              <a:rPr lang="ru-RU" dirty="0" err="1" smtClean="0">
                <a:cs typeface="Times New Roman" pitchFamily="18" charset="0"/>
              </a:rPr>
              <a:t>пед.кадров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63709" y="2597962"/>
            <a:ext cx="2409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Слабое сетевое взаимодействие и социальное партнерство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33097" y="5538631"/>
            <a:ext cx="26737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Медленное внедрение новых технологий и </a:t>
            </a:r>
            <a:r>
              <a:rPr lang="ru-RU" dirty="0" err="1" smtClean="0">
                <a:cs typeface="Times New Roman" pitchFamily="18" charset="0"/>
              </a:rPr>
              <a:t>цифровизации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651276" y="2487155"/>
            <a:ext cx="27237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Недостаточность ресурсов для развития объединений </a:t>
            </a:r>
            <a:r>
              <a:rPr lang="ru-RU" dirty="0" err="1" smtClean="0">
                <a:cs typeface="Times New Roman" pitchFamily="18" charset="0"/>
              </a:rPr>
              <a:t>профориентационного</a:t>
            </a:r>
            <a:r>
              <a:rPr lang="ru-RU" dirty="0" smtClean="0">
                <a:cs typeface="Times New Roman" pitchFamily="18" charset="0"/>
              </a:rPr>
              <a:t> профиля</a:t>
            </a:r>
            <a:endParaRPr lang="ru-RU" dirty="0">
              <a:cs typeface="Times New Roman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147" y="4396328"/>
            <a:ext cx="642607" cy="63403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382" y="4527801"/>
            <a:ext cx="382695" cy="35877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955" y="4357860"/>
            <a:ext cx="642607" cy="634039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491" y="3941363"/>
            <a:ext cx="642607" cy="63403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365" y="4366419"/>
            <a:ext cx="642607" cy="63403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901" y="3925648"/>
            <a:ext cx="642607" cy="634039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5605" y="4280416"/>
            <a:ext cx="642607" cy="634039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748" y="4522234"/>
            <a:ext cx="317019" cy="26215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326" y="4043297"/>
            <a:ext cx="379292" cy="39874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5326" y="4467366"/>
            <a:ext cx="310923" cy="317019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7890" y="4490348"/>
            <a:ext cx="396230" cy="39623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9424" y="4118659"/>
            <a:ext cx="323116" cy="310923"/>
          </a:xfrm>
          <a:prstGeom prst="rect">
            <a:avLst/>
          </a:prstGeom>
        </p:spPr>
      </p:pic>
      <p:cxnSp>
        <p:nvCxnSpPr>
          <p:cNvPr id="53" name="Прямая соединительная линия 52"/>
          <p:cNvCxnSpPr/>
          <p:nvPr/>
        </p:nvCxnSpPr>
        <p:spPr>
          <a:xfrm flipV="1">
            <a:off x="5241431" y="3418303"/>
            <a:ext cx="19304" cy="436446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8806910" y="3528037"/>
            <a:ext cx="19304" cy="436446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Таблица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4608"/>
              </p:ext>
            </p:extLst>
          </p:nvPr>
        </p:nvGraphicFramePr>
        <p:xfrm>
          <a:off x="-2" y="-2"/>
          <a:ext cx="12192002" cy="1755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1">
                  <a:extLst>
                    <a:ext uri="{9D8B030D-6E8A-4147-A177-3AD203B41FA5}">
                      <a16:colId xmlns:a16="http://schemas.microsoft.com/office/drawing/2014/main" xmlns="" val="1103641362"/>
                    </a:ext>
                  </a:extLst>
                </a:gridCol>
                <a:gridCol w="6096001">
                  <a:extLst>
                    <a:ext uri="{9D8B030D-6E8A-4147-A177-3AD203B41FA5}">
                      <a16:colId xmlns:a16="http://schemas.microsoft.com/office/drawing/2014/main" xmlns="" val="4214351975"/>
                    </a:ext>
                  </a:extLst>
                </a:gridCol>
              </a:tblGrid>
              <a:tr h="877964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Сильные стороны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Слабые стороны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99034303"/>
                  </a:ext>
                </a:extLst>
              </a:tr>
              <a:tr h="877964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Возможности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Угрозы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28283072"/>
                  </a:ext>
                </a:extLst>
              </a:tr>
            </a:tbl>
          </a:graphicData>
        </a:graphic>
      </p:graphicFrame>
      <p:sp>
        <p:nvSpPr>
          <p:cNvPr id="75" name="Овал 74"/>
          <p:cNvSpPr/>
          <p:nvPr/>
        </p:nvSpPr>
        <p:spPr>
          <a:xfrm>
            <a:off x="5417419" y="518407"/>
            <a:ext cx="1236160" cy="11274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SWOT</a:t>
            </a:r>
            <a:r>
              <a:rPr lang="sah-RU" dirty="0" smtClean="0">
                <a:solidFill>
                  <a:schemeClr val="accent1">
                    <a:lumMod val="75000"/>
                  </a:schemeClr>
                </a:solidFill>
              </a:rPr>
              <a:t>-анализ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7" name="Picture 7"/>
          <p:cNvPicPr>
            <a:picLocks noChangeAspect="1" noChangeArrowheads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27" y="433280"/>
            <a:ext cx="389458" cy="47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9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586" y="461224"/>
            <a:ext cx="402123" cy="402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04" y="419368"/>
            <a:ext cx="515724" cy="51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24527" y="1004178"/>
            <a:ext cx="559741" cy="559741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39539" y="1033342"/>
            <a:ext cx="539558" cy="539558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09562" y="1008803"/>
            <a:ext cx="576000" cy="576000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68121" y="1022100"/>
            <a:ext cx="576000" cy="576000"/>
          </a:xfrm>
          <a:prstGeom prst="rect">
            <a:avLst/>
          </a:prstGeom>
        </p:spPr>
      </p:pic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1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812" y="300774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>
            <a:off x="7444709" y="332269"/>
            <a:ext cx="592769" cy="592769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547" y="334904"/>
            <a:ext cx="573636" cy="573636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1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078" y="350973"/>
            <a:ext cx="515746" cy="508337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1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72" y="927690"/>
            <a:ext cx="645210" cy="645210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2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975" y="968915"/>
            <a:ext cx="603985" cy="603985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809" y="318488"/>
            <a:ext cx="577204" cy="577204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2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52" y="963955"/>
            <a:ext cx="556788" cy="556788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2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189" y="901411"/>
            <a:ext cx="619435" cy="619435"/>
          </a:xfrm>
          <a:prstGeom prst="rect">
            <a:avLst/>
          </a:prstGeom>
        </p:spPr>
      </p:pic>
      <p:pic>
        <p:nvPicPr>
          <p:cNvPr id="98" name="Рисунок 97"/>
          <p:cNvPicPr>
            <a:picLocks noChangeAspect="1"/>
          </p:cNvPicPr>
          <p:nvPr/>
        </p:nvPicPr>
        <p:blipFill>
          <a:blip r:embed="rId2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011" y="282876"/>
            <a:ext cx="679781" cy="67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0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5587" y="4029498"/>
            <a:ext cx="211872" cy="1670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008" t="11170" r="1008"/>
          <a:stretch>
            <a:fillRect/>
          </a:stretch>
        </p:blipFill>
        <p:spPr>
          <a:xfrm>
            <a:off x="-1" y="1096251"/>
            <a:ext cx="12056533" cy="293324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143000" y="1"/>
            <a:ext cx="10484893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sah-RU" dirty="0" smtClean="0"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en-US" dirty="0" err="1" smtClean="0">
                <a:ea typeface="Tahoma" panose="020B0604030504040204" pitchFamily="34" charset="0"/>
                <a:cs typeface="Tahoma" panose="020B0604030504040204" pitchFamily="34" charset="0"/>
              </a:rPr>
              <a:t>естировани</a:t>
            </a:r>
            <a:r>
              <a:rPr lang="ru-RU" dirty="0" smtClean="0">
                <a:ea typeface="Tahoma" panose="020B0604030504040204" pitchFamily="34" charset="0"/>
                <a:cs typeface="Tahoma" panose="020B0604030504040204" pitchFamily="34" charset="0"/>
              </a:rPr>
              <a:t>е по выявлению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профессиональных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ah-RU" dirty="0" smtClean="0">
                <a:ea typeface="Tahoma" panose="020B0604030504040204" pitchFamily="34" charset="0"/>
                <a:cs typeface="Tahoma" panose="020B0604030504040204" pitchFamily="34" charset="0"/>
              </a:rPr>
              <a:t>дефицитов</a:t>
            </a:r>
            <a:r>
              <a:rPr lang="en-US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педагогических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 smtClean="0">
                <a:ea typeface="Tahoma" panose="020B0604030504040204" pitchFamily="34" charset="0"/>
                <a:cs typeface="Tahoma" panose="020B0604030504040204" pitchFamily="34" charset="0"/>
              </a:rPr>
              <a:t>работников</a:t>
            </a:r>
            <a:r>
              <a:rPr lang="ru-RU" dirty="0" smtClean="0">
                <a:ea typeface="Tahoma" panose="020B0604030504040204" pitchFamily="34" charset="0"/>
                <a:cs typeface="Tahoma" panose="020B0604030504040204" pitchFamily="34" charset="0"/>
              </a:rPr>
              <a:t> ДДТ</a:t>
            </a:r>
            <a:endParaRPr lang="ru-RU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dirty="0" err="1" smtClean="0"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  <a:r>
              <a:rPr lang="en-US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соответствие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требованиям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профессионального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стандарта</a:t>
            </a:r>
            <a:endParaRPr lang="ru-RU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«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Педагог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дополнительного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детей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взрослых</a:t>
            </a:r>
            <a:r>
              <a:rPr lang="en-US" dirty="0" smtClean="0"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dirty="0" smtClean="0">
                <a:ea typeface="Tahoma" panose="020B0604030504040204" pitchFamily="34" charset="0"/>
                <a:cs typeface="Tahoma" panose="020B0604030504040204" pitchFamily="34" charset="0"/>
              </a:rPr>
              <a:t> (май 2022 г.)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74" y="89036"/>
            <a:ext cx="697251" cy="697251"/>
          </a:xfrm>
          <a:prstGeom prst="rect">
            <a:avLst/>
          </a:prstGeom>
        </p:spPr>
      </p:pic>
      <p:sp>
        <p:nvSpPr>
          <p:cNvPr id="7" name="TextBox 5"/>
          <p:cNvSpPr txBox="1"/>
          <p:nvPr/>
        </p:nvSpPr>
        <p:spPr>
          <a:xfrm>
            <a:off x="2599654" y="4062464"/>
            <a:ext cx="6975734" cy="5975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b="1" spc="102" dirty="0">
                <a:ea typeface="Tahoma" panose="020B0604030504040204" pitchFamily="34" charset="0"/>
                <a:cs typeface="Tahoma" panose="020B0604030504040204" pitchFamily="34" charset="0"/>
              </a:rPr>
              <a:t>Выявленные профессиональные дефициты:</a:t>
            </a:r>
            <a:endParaRPr lang="en-US" b="1" spc="102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ts val="2665"/>
              </a:lnSpc>
              <a:spcBef>
                <a:spcPct val="0"/>
              </a:spcBef>
            </a:pPr>
            <a:endParaRPr lang="en-US" spc="102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8667" y="4342484"/>
            <a:ext cx="11794066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Font typeface="SimSun" panose="02010600030101010101" pitchFamily="2" charset="-122"/>
              <a:buChar char="-"/>
              <a:tabLst>
                <a:tab pos="540385" algn="l"/>
              </a:tabLs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умение отбирать и формировать информацию (рекламу) о возможностях ДОП для привлечения обучающихся; </a:t>
            </a:r>
          </a:p>
          <a:p>
            <a:pPr marL="342900" indent="-342900" algn="just">
              <a:lnSpc>
                <a:spcPct val="115000"/>
              </a:lnSpc>
              <a:buFont typeface="SimSun" panose="02010600030101010101" pitchFamily="2" charset="-122"/>
              <a:buChar char="-"/>
              <a:tabLst>
                <a:tab pos="540385" algn="l"/>
              </a:tabLs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проводить групповые встречи с родителями с целью повышения их психолого-педагогической компетентности; </a:t>
            </a:r>
          </a:p>
          <a:p>
            <a:pPr marL="342900" indent="-342900" algn="just">
              <a:lnSpc>
                <a:spcPct val="115000"/>
              </a:lnSpc>
              <a:buFont typeface="SimSun" panose="02010600030101010101" pitchFamily="2" charset="-122"/>
              <a:buChar char="-"/>
              <a:tabLst>
                <a:tab pos="540385" algn="l"/>
              </a:tabLs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создавать условия для инклюзивного образования в рамках ДОП;</a:t>
            </a:r>
          </a:p>
          <a:p>
            <a:pPr marL="342900" indent="-342900" algn="just">
              <a:lnSpc>
                <a:spcPct val="115000"/>
              </a:lnSpc>
              <a:buFont typeface="SimSun" panose="02010600030101010101" pitchFamily="2" charset="-122"/>
              <a:buChar char="-"/>
              <a:tabLst>
                <a:tab pos="540385" algn="l"/>
              </a:tabLs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планировать образовательный процесс, учебные занятия, применять педагогические технологии с учетом задач и особенностей ДОП;</a:t>
            </a:r>
          </a:p>
          <a:p>
            <a:pPr marL="342900" indent="-342900" algn="just">
              <a:lnSpc>
                <a:spcPct val="115000"/>
              </a:lnSpc>
              <a:buFont typeface="SimSun" panose="02010600030101010101" pitchFamily="2" charset="-122"/>
              <a:buChar char="-"/>
              <a:tabLst>
                <a:tab pos="540385" algn="l"/>
              </a:tabLs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цифровые образовательные технологии, вести документацию на электронных носителях.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764" y="89036"/>
            <a:ext cx="1440872" cy="133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3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ятиугольник 20"/>
          <p:cNvSpPr/>
          <p:nvPr/>
        </p:nvSpPr>
        <p:spPr>
          <a:xfrm>
            <a:off x="2182400" y="5987109"/>
            <a:ext cx="7492675" cy="40167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>
            <a:off x="2182398" y="5432272"/>
            <a:ext cx="7492675" cy="482369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иугольник 18"/>
          <p:cNvSpPr/>
          <p:nvPr/>
        </p:nvSpPr>
        <p:spPr>
          <a:xfrm>
            <a:off x="2182398" y="4990805"/>
            <a:ext cx="7492675" cy="40167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иугольник 17"/>
          <p:cNvSpPr/>
          <p:nvPr/>
        </p:nvSpPr>
        <p:spPr>
          <a:xfrm>
            <a:off x="2182398" y="4455746"/>
            <a:ext cx="7492675" cy="40167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иугольник 16"/>
          <p:cNvSpPr/>
          <p:nvPr/>
        </p:nvSpPr>
        <p:spPr>
          <a:xfrm>
            <a:off x="2182399" y="3964450"/>
            <a:ext cx="7492675" cy="40167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ятиугольник 1"/>
          <p:cNvSpPr/>
          <p:nvPr/>
        </p:nvSpPr>
        <p:spPr>
          <a:xfrm>
            <a:off x="2182400" y="3497951"/>
            <a:ext cx="7492675" cy="40167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95874" y="3029190"/>
            <a:ext cx="8028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Стратегические направления реализации программы развития</a:t>
            </a:r>
            <a:endParaRPr lang="ru-RU" sz="20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182398" y="3497951"/>
            <a:ext cx="8846144" cy="434897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>
                <a:solidFill>
                  <a:schemeClr val="accent1">
                    <a:lumMod val="75000"/>
                  </a:schemeClr>
                </a:solidFill>
              </a:rPr>
              <a:t>Направление №1. </a:t>
            </a:r>
            <a:r>
              <a:rPr lang="sah-RU" sz="1600" b="1" dirty="0">
                <a:solidFill>
                  <a:schemeClr val="accent1">
                    <a:lumMod val="75000"/>
                  </a:schemeClr>
                </a:solidFill>
              </a:rPr>
              <a:t>Развитие дополнительного образования детей в ДДТ </a:t>
            </a:r>
            <a:endParaRPr lang="sah-RU" sz="1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ah-RU" sz="16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>
                <a:solidFill>
                  <a:srgbClr val="002060"/>
                </a:solidFill>
              </a:rPr>
              <a:t>Направление №</a:t>
            </a:r>
            <a:r>
              <a:rPr lang="sah-RU" sz="1600" i="1" dirty="0" smtClean="0">
                <a:solidFill>
                  <a:srgbClr val="002060"/>
                </a:solidFill>
              </a:rPr>
              <a:t>2. </a:t>
            </a:r>
            <a:r>
              <a:rPr lang="sah-RU" sz="1600" b="1" dirty="0">
                <a:solidFill>
                  <a:srgbClr val="002060"/>
                </a:solidFill>
              </a:rPr>
              <a:t>Развитие начального образования в ДДТ </a:t>
            </a:r>
            <a:endParaRPr lang="sah-RU" sz="16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ah-RU" sz="16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>
                <a:solidFill>
                  <a:srgbClr val="002060"/>
                </a:solidFill>
              </a:rPr>
              <a:t>Направление №</a:t>
            </a:r>
            <a:r>
              <a:rPr lang="sah-RU" sz="1600" i="1" dirty="0" smtClean="0">
                <a:solidFill>
                  <a:srgbClr val="002060"/>
                </a:solidFill>
              </a:rPr>
              <a:t>3. </a:t>
            </a:r>
            <a:r>
              <a:rPr lang="sah-RU" sz="1600" b="1" dirty="0">
                <a:solidFill>
                  <a:srgbClr val="002060"/>
                </a:solidFill>
              </a:rPr>
              <a:t>Развитие массовой досуговой деятельности </a:t>
            </a:r>
            <a:r>
              <a:rPr lang="sah-RU" sz="1600" b="1" dirty="0" smtClean="0">
                <a:solidFill>
                  <a:srgbClr val="002060"/>
                </a:solidFill>
              </a:rPr>
              <a:t>ДДТ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ah-RU" sz="16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>
                <a:solidFill>
                  <a:srgbClr val="002060"/>
                </a:solidFill>
              </a:rPr>
              <a:t>Направление №4</a:t>
            </a:r>
            <a:r>
              <a:rPr lang="sah-RU" sz="1600" dirty="0">
                <a:solidFill>
                  <a:srgbClr val="002060"/>
                </a:solidFill>
              </a:rPr>
              <a:t>. </a:t>
            </a:r>
            <a:r>
              <a:rPr lang="sah-RU" sz="1600" b="1" dirty="0">
                <a:solidFill>
                  <a:srgbClr val="002060"/>
                </a:solidFill>
              </a:rPr>
              <a:t>Развитие кадрового потенциала ДДТ </a:t>
            </a:r>
            <a:endParaRPr lang="sah-RU" sz="16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sah-RU" sz="1600" i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 smtClean="0">
                <a:solidFill>
                  <a:srgbClr val="002060"/>
                </a:solidFill>
              </a:rPr>
              <a:t>Направление </a:t>
            </a:r>
            <a:r>
              <a:rPr lang="sah-RU" sz="1600" i="1" dirty="0">
                <a:solidFill>
                  <a:srgbClr val="002060"/>
                </a:solidFill>
              </a:rPr>
              <a:t>№ 5. </a:t>
            </a:r>
            <a:r>
              <a:rPr lang="sah-RU" sz="1600" b="1" dirty="0">
                <a:solidFill>
                  <a:srgbClr val="002060"/>
                </a:solidFill>
              </a:rPr>
              <a:t>Развитие дополнительного профессионального образования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b="1" dirty="0" smtClean="0">
                <a:solidFill>
                  <a:srgbClr val="002060"/>
                </a:solidFill>
              </a:rPr>
              <a:t>педагогов </a:t>
            </a:r>
            <a:endParaRPr lang="sah-RU" sz="1600" b="1" dirty="0">
              <a:solidFill>
                <a:srgbClr val="00206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sah-RU" sz="1600" i="1" dirty="0" smtClean="0">
                <a:solidFill>
                  <a:srgbClr val="002060"/>
                </a:solidFill>
              </a:rPr>
              <a:t>Направление </a:t>
            </a:r>
            <a:r>
              <a:rPr lang="sah-RU" sz="1600" i="1" dirty="0">
                <a:solidFill>
                  <a:srgbClr val="002060"/>
                </a:solidFill>
              </a:rPr>
              <a:t>№6. </a:t>
            </a:r>
            <a:r>
              <a:rPr lang="sah-RU" sz="1600" b="1" dirty="0">
                <a:solidFill>
                  <a:srgbClr val="002060"/>
                </a:solidFill>
              </a:rPr>
              <a:t>Экономическое и материально-техническое развитие  ДДТ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>
            <a:off x="4050373" y="2212042"/>
            <a:ext cx="3400267" cy="491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7267" y="1239883"/>
            <a:ext cx="11139824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23417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sah-RU" dirty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Повышение доступности и качества дополнительного образования детей, начального образования и дополнительного профессионального </a:t>
            </a:r>
            <a:r>
              <a:rPr lang="sah-RU" dirty="0" smtClean="0">
                <a:solidFill>
                  <a:schemeClr val="accent1">
                    <a:lumMod val="75000"/>
                  </a:schemeClr>
                </a:solidFill>
                <a:ea typeface="Times New Roman" panose="02020603050405020304" pitchFamily="18" charset="0"/>
              </a:rPr>
              <a:t>образования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138463" y="540282"/>
            <a:ext cx="3075229" cy="491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892" y="0"/>
            <a:ext cx="1219199" cy="112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23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6581" y="119523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Направление № 1. Развитие дополнительного образования 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ДДТ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7294" y="466845"/>
            <a:ext cx="97674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Ключевое событие 1.1.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Развитие образовательного процесса путем обновления содержания 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форматов образовательных программ, внедрения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профориентационных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направлений</a:t>
            </a:r>
          </a:p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Ключевое событие 1.2.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Создание цифровой образовательной среды ДДТ</a:t>
            </a:r>
          </a:p>
          <a:p>
            <a:pPr algn="just"/>
            <a:r>
              <a:rPr lang="ru-RU" b="1" dirty="0" smtClean="0"/>
              <a:t>Ключевое </a:t>
            </a:r>
            <a:r>
              <a:rPr lang="ru-RU" b="1" dirty="0"/>
              <a:t>событие 1.3. </a:t>
            </a:r>
            <a:r>
              <a:rPr lang="ru-RU" dirty="0"/>
              <a:t>Развитие одаренности обучающихся </a:t>
            </a:r>
            <a:r>
              <a:rPr lang="ru-RU" dirty="0" smtClean="0"/>
              <a:t>ДДТ</a:t>
            </a:r>
          </a:p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6581" y="1621007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993215"/>
              </p:ext>
            </p:extLst>
          </p:nvPr>
        </p:nvGraphicFramePr>
        <p:xfrm>
          <a:off x="0" y="2074840"/>
          <a:ext cx="12192000" cy="4778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80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55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875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5091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Удовлетворенность детей и родителей качеством дополнительного образования (%)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5091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Количество обновленных (модернизированных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) дополнительных 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общеобразовательных программ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65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110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9837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 цифровой контент дополнительных общеобразовательных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(шт</a:t>
                      </a: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 </a:t>
                      </a: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832631488"/>
                  </a:ext>
                </a:extLst>
              </a:tr>
              <a:tr h="144314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Количество проектов по обновлению содержания и технологий дополнительных общеобразовательных программ всех направленностей и их реализация для развития одаренных детей (шт.)</a:t>
                      </a:r>
                    </a:p>
                  </a:txBody>
                  <a:tcPr marL="63234" marR="63234" marT="63234" marB="632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3234" marR="63234" marT="63234" marB="632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3234" marR="63234" marT="63234" marB="632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3234" marR="63234" marT="63234" marB="632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3234" marR="63234" marT="63234" marB="6323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3234" marR="63234" marT="63234" marB="63234"/>
                </a:tc>
                <a:extLst>
                  <a:ext uri="{0D108BD9-81ED-4DB2-BD59-A6C34878D82A}">
                    <a16:rowId xmlns:a16="http://schemas.microsoft.com/office/drawing/2014/main" xmlns="" val="91720637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346" y="1005"/>
            <a:ext cx="1160812" cy="107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3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9828" y="244986"/>
            <a:ext cx="8880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Направление № 2. Развитие начального образования в ДДТ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32688" y="745927"/>
            <a:ext cx="11328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Ключевое событие 2.1.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Обеспечение условий для внедрения и реализации нового Федерального государственного образовательного стандарта начального общего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образования</a:t>
            </a:r>
          </a:p>
          <a:p>
            <a:r>
              <a:rPr lang="ru-RU" b="1" dirty="0">
                <a:solidFill>
                  <a:srgbClr val="002060"/>
                </a:solidFill>
              </a:rPr>
              <a:t>Ключевое событие 2.2. </a:t>
            </a:r>
            <a:r>
              <a:rPr lang="ru-RU" dirty="0">
                <a:solidFill>
                  <a:srgbClr val="002060"/>
                </a:solidFill>
              </a:rPr>
              <a:t>Совершенствование методического обеспечения начального общего образования в ДДТ</a:t>
            </a:r>
          </a:p>
          <a:p>
            <a:r>
              <a:rPr lang="ru-RU" b="1" dirty="0">
                <a:solidFill>
                  <a:srgbClr val="002060"/>
                </a:solidFill>
              </a:rPr>
              <a:t>Ключевое событие 2.3. </a:t>
            </a:r>
            <a:r>
              <a:rPr lang="ru-RU" dirty="0">
                <a:solidFill>
                  <a:srgbClr val="002060"/>
                </a:solidFill>
              </a:rPr>
              <a:t>Развитие и поддержка одаренных и талантливых детей начальной школы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8024" y="2076642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168258"/>
              </p:ext>
            </p:extLst>
          </p:nvPr>
        </p:nvGraphicFramePr>
        <p:xfrm>
          <a:off x="2" y="2601392"/>
          <a:ext cx="12191998" cy="4256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80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55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76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7678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87678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641773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444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Доля обучающихся начальной школы с высоким уровнем функциональной грамотности (%)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533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Удовлетворенность родителей качеством начального образования в ДДТ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77775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3.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Доля учителей начальной школы, демонстрирующих высокий уровень профессиональных педагогических компетенций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385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Доля призеров, победителей из числа обучающихся начальной школы, участников муниципальных, республиканский, всероссийских конкурсов, олимпиад, НПК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SimSun-ExtB" panose="02010609060101010101" pitchFamily="49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2631488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8" y="131617"/>
            <a:ext cx="697251" cy="6972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971" y="84640"/>
            <a:ext cx="1146409" cy="10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6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3825" y="353198"/>
            <a:ext cx="8279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Направление № 3. Развитие организационно-массовой деятельности ДДТ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47347" y="733461"/>
            <a:ext cx="107089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Ключевое событие 3.1</a:t>
            </a:r>
            <a:r>
              <a:rPr lang="ru-RU" dirty="0">
                <a:solidFill>
                  <a:srgbClr val="002060"/>
                </a:solidFill>
              </a:rPr>
              <a:t>. Развитие культурно-массовых мероприятий для </a:t>
            </a:r>
            <a:r>
              <a:rPr lang="ru-RU" dirty="0" smtClean="0">
                <a:solidFill>
                  <a:srgbClr val="002060"/>
                </a:solidFill>
              </a:rPr>
              <a:t>детей</a:t>
            </a:r>
          </a:p>
          <a:p>
            <a:r>
              <a:rPr lang="ru-RU" b="1" dirty="0">
                <a:solidFill>
                  <a:srgbClr val="002060"/>
                </a:solidFill>
              </a:rPr>
              <a:t>Ключевое событие 3.2</a:t>
            </a:r>
            <a:r>
              <a:rPr lang="ru-RU" dirty="0">
                <a:solidFill>
                  <a:srgbClr val="002060"/>
                </a:solidFill>
              </a:rPr>
              <a:t>. Развитие театрально-зрелищного направления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Ключевое </a:t>
            </a:r>
            <a:r>
              <a:rPr lang="ru-RU" b="1" dirty="0">
                <a:solidFill>
                  <a:srgbClr val="002060"/>
                </a:solidFill>
              </a:rPr>
              <a:t>событие 3.3. </a:t>
            </a:r>
            <a:r>
              <a:rPr lang="ru-RU" dirty="0">
                <a:solidFill>
                  <a:srgbClr val="002060"/>
                </a:solidFill>
              </a:rPr>
              <a:t>Развитие Концертного зала ДДТ</a:t>
            </a:r>
          </a:p>
          <a:p>
            <a:r>
              <a:rPr lang="ru-RU" b="1" dirty="0">
                <a:solidFill>
                  <a:srgbClr val="002060"/>
                </a:solidFill>
              </a:rPr>
              <a:t>Ключевое событие 3.4. </a:t>
            </a:r>
            <a:r>
              <a:rPr lang="ru-RU" dirty="0">
                <a:solidFill>
                  <a:srgbClr val="002060"/>
                </a:solidFill>
              </a:rPr>
              <a:t>Развитие детского общественного движения </a:t>
            </a:r>
          </a:p>
          <a:p>
            <a:r>
              <a:rPr lang="sah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Ключевое событие 3.5. </a:t>
            </a:r>
            <a:r>
              <a:rPr lang="sah-RU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информационного сопровождения ДДТ</a:t>
            </a:r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2490" y="2232755"/>
            <a:ext cx="10162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Основные показатели реализации направления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86746"/>
              </p:ext>
            </p:extLst>
          </p:nvPr>
        </p:nvGraphicFramePr>
        <p:xfrm>
          <a:off x="0" y="2716387"/>
          <a:ext cx="12192001" cy="3947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1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80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55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49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994766009"/>
                    </a:ext>
                  </a:extLst>
                </a:gridCol>
                <a:gridCol w="1187679">
                  <a:extLst>
                    <a:ext uri="{9D8B030D-6E8A-4147-A177-3AD203B41FA5}">
                      <a16:colId xmlns:a16="http://schemas.microsoft.com/office/drawing/2014/main" xmlns="" val="359870034"/>
                    </a:ext>
                  </a:extLst>
                </a:gridCol>
              </a:tblGrid>
              <a:tr h="71802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показатели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2022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2023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</a:rPr>
                        <a:t>2024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014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Удовлетворенность родителей и детей качеством культурно-массовых мероприятий ДДТ, %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014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интегрированных (комплексных) программ и проектов театрализованных представлений в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ДДТ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522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3.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культурно-массовых мероприятий и проектов, проводимых в концертном зале ДДТ, в том числе в рамках партнерского сотрудничества, ед.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066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зарегистрированных участников в проектах Российского движения 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школьников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ru-RU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2631488"/>
                  </a:ext>
                </a:extLst>
              </a:tr>
              <a:tr h="738497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публикаций в СМИ (ед.).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17206370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19" y="73040"/>
            <a:ext cx="697251" cy="6972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595" y="192852"/>
            <a:ext cx="1146409" cy="10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9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配色方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5597"/>
      </a:accent1>
      <a:accent2>
        <a:srgbClr val="9DC3E6"/>
      </a:accent2>
      <a:accent3>
        <a:srgbClr val="D9D9D9"/>
      </a:accent3>
      <a:accent4>
        <a:srgbClr val="B5B5B5"/>
      </a:accent4>
      <a:accent5>
        <a:srgbClr val="F2F2F2"/>
      </a:accent5>
      <a:accent6>
        <a:srgbClr val="C5E0B3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6553</TotalTime>
  <Words>1720</Words>
  <Application>Microsoft Office PowerPoint</Application>
  <PresentationFormat>Широкоэкранный</PresentationFormat>
  <Paragraphs>462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微软雅黑</vt:lpstr>
      <vt:lpstr>SimSun</vt:lpstr>
      <vt:lpstr>SimSun-ExtB</vt:lpstr>
      <vt:lpstr>AngsanaUPC</vt:lpstr>
      <vt:lpstr>Arial</vt:lpstr>
      <vt:lpstr>Calibri</vt:lpstr>
      <vt:lpstr>Century Gothic</vt:lpstr>
      <vt:lpstr>Constantia</vt:lpstr>
      <vt:lpstr>等线</vt:lpstr>
      <vt:lpstr>Tahoma</vt:lpstr>
      <vt:lpstr>Times New Roman</vt:lpstr>
      <vt:lpstr>Wingdings</vt:lpstr>
      <vt:lpstr>汉仪旗黑-85S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uying</dc:creator>
  <cp:lastModifiedBy>HP</cp:lastModifiedBy>
  <cp:revision>570</cp:revision>
  <cp:lastPrinted>2023-01-25T05:39:44Z</cp:lastPrinted>
  <dcterms:created xsi:type="dcterms:W3CDTF">2019-08-28T08:39:00Z</dcterms:created>
  <dcterms:modified xsi:type="dcterms:W3CDTF">2023-05-15T13:21:55Z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1049-11.2.0.10443</vt:lpwstr>
  </property>
  <property fmtid="{D5CDD505-2E9C-101B-9397-08002B2CF9AE}" pid="3" name="ICV">
    <vt:lpwstr>4E98906FDF884BE8862A1AF4CDF64DF1</vt:lpwstr>
  </property>
</Properties>
</file>