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76" r:id="rId4"/>
    <p:sldId id="259" r:id="rId5"/>
    <p:sldId id="265" r:id="rId6"/>
    <p:sldId id="278" r:id="rId7"/>
    <p:sldId id="257" r:id="rId8"/>
    <p:sldId id="279" r:id="rId9"/>
    <p:sldId id="264" r:id="rId10"/>
    <p:sldId id="263" r:id="rId11"/>
    <p:sldId id="267" r:id="rId12"/>
    <p:sldId id="261" r:id="rId13"/>
    <p:sldId id="270" r:id="rId14"/>
    <p:sldId id="280" r:id="rId15"/>
    <p:sldId id="281" r:id="rId16"/>
    <p:sldId id="282" r:id="rId17"/>
    <p:sldId id="283" r:id="rId18"/>
    <p:sldId id="274" r:id="rId19"/>
    <p:sldId id="28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9621759-B8CB-42EA-BAA1-968070001B2E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64A9E24-0F04-4017-8DF6-365887A95439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348880"/>
            <a:ext cx="7406640" cy="17526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«Школа молодого педагога дополнительного образования» </a:t>
            </a:r>
          </a:p>
        </p:txBody>
      </p:sp>
      <p:pic>
        <p:nvPicPr>
          <p:cNvPr id="1026" name="Picture 2" descr="C:\Users\Методист\Desktop\photo6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602" y="0"/>
            <a:ext cx="3172807" cy="209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7574" y="4941168"/>
            <a:ext cx="45316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Педагог дополнительного образования МБУ ДО «ДДЮТ» </a:t>
            </a: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г. Новомосковска  Орликова Е.С.</a:t>
            </a:r>
          </a:p>
        </p:txBody>
      </p:sp>
    </p:spTree>
    <p:extLst>
      <p:ext uri="{BB962C8B-B14F-4D97-AF65-F5344CB8AC3E}">
        <p14:creationId xmlns:p14="http://schemas.microsoft.com/office/powerpoint/2010/main" val="326077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3"/>
                </a:solidFill>
                <a:latin typeface="Arial Black" pitchFamily="34" charset="0"/>
              </a:rPr>
              <a:t>Процесс наставничества строится с учетом следующих факторов: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41" y="1340768"/>
            <a:ext cx="8056206" cy="2837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Методист\Desktop\ШМ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365104"/>
            <a:ext cx="57150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9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27" y="332656"/>
            <a:ext cx="602932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505" y="1929681"/>
            <a:ext cx="5148064" cy="3694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56" y="3129682"/>
            <a:ext cx="4365625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551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88" y="836712"/>
            <a:ext cx="765247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53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24844" y="1124744"/>
            <a:ext cx="5486400" cy="1073785"/>
          </a:xfrm>
          <a:prstGeom prst="roundRect">
            <a:avLst/>
          </a:prstGeom>
          <a:solidFill>
            <a:srgbClr val="4BACC6">
              <a:lumMod val="40000"/>
              <a:lumOff val="60000"/>
              <a:alpha val="53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all" spc="0" normalizeH="0" baseline="0" noProof="0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uLnTx/>
                <a:uFillTx/>
                <a:latin typeface="Times New Roman"/>
                <a:ea typeface="Calibri"/>
                <a:cs typeface="Times New Roman"/>
              </a:rPr>
              <a:t>I этап - 1-й год работы: теоретический (адаптационный)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332656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Black" pitchFamily="34" charset="0"/>
              </a:rPr>
              <a:t>ЭТАПЫ РАБОТЫ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24844" y="2722245"/>
            <a:ext cx="5539105" cy="1413510"/>
          </a:xfrm>
          <a:prstGeom prst="round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all" spc="0" normalizeH="0" baseline="0" noProof="0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uLnTx/>
                <a:uFillTx/>
                <a:latin typeface="Times New Roman"/>
                <a:ea typeface="Calibri"/>
                <a:cs typeface="Times New Roman"/>
              </a:rPr>
              <a:t>II этап - 2-й год работы: теоретико-</a:t>
            </a:r>
            <a:r>
              <a:rPr kumimoji="0" lang="ru-RU" sz="2000" b="1" i="0" u="none" strike="noStrike" kern="0" cap="all" spc="0" normalizeH="0" baseline="0" noProof="0" dirty="0" err="1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uLnTx/>
                <a:uFillTx/>
                <a:latin typeface="Times New Roman"/>
                <a:ea typeface="Calibri"/>
                <a:cs typeface="Times New Roman"/>
              </a:rPr>
              <a:t>апробационный</a:t>
            </a:r>
            <a:r>
              <a:rPr kumimoji="0" lang="ru-RU" sz="2000" b="1" i="0" u="none" strike="noStrike" kern="0" cap="all" spc="0" normalizeH="0" baseline="0" noProof="0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uLnTx/>
                <a:uFillTx/>
                <a:latin typeface="Times New Roman"/>
                <a:ea typeface="Calibri"/>
                <a:cs typeface="Times New Roman"/>
              </a:rPr>
              <a:t> (проектировочный)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48006" y="4725144"/>
            <a:ext cx="5528310" cy="1222375"/>
          </a:xfrm>
          <a:prstGeom prst="round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18034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all" spc="0" normalizeH="0" baseline="0" noProof="0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uLnTx/>
                <a:uFillTx/>
                <a:latin typeface="Times New Roman"/>
                <a:ea typeface="Calibri"/>
                <a:cs typeface="Times New Roman"/>
              </a:rPr>
              <a:t>III этап - 3-й год работы: </a:t>
            </a:r>
            <a:r>
              <a:rPr kumimoji="0" lang="ru-RU" sz="2000" b="1" i="0" u="none" strike="noStrike" kern="0" cap="all" spc="0" normalizeH="0" baseline="0" noProof="0" dirty="0" err="1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uLnTx/>
                <a:uFillTx/>
                <a:latin typeface="Times New Roman"/>
                <a:ea typeface="Calibri"/>
                <a:cs typeface="Times New Roman"/>
              </a:rPr>
              <a:t>апробационный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18034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all" spc="0" normalizeH="0" baseline="0" noProof="0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gradFill>
                  <a:gsLst>
                    <a:gs pos="0">
                      <a:srgbClr val="381563"/>
                    </a:gs>
                    <a:gs pos="43000">
                      <a:srgbClr val="7B34D2"/>
                    </a:gs>
                    <a:gs pos="48000">
                      <a:srgbClr val="7230C3"/>
                    </a:gs>
                    <a:gs pos="100000">
                      <a:srgbClr val="381563"/>
                    </a:gs>
                  </a:gsLst>
                  <a:lin ang="5400000" scaled="0"/>
                </a:gradFill>
                <a:effectLst>
                  <a:reflection blurRad="12700" stA="28000" endPos="45000" dist="1003" dir="5400000" sy="-100000" algn="bl"/>
                </a:effectLst>
                <a:uLnTx/>
                <a:uFillTx/>
                <a:latin typeface="Times New Roman"/>
                <a:ea typeface="Calibri"/>
                <a:cs typeface="Times New Roman"/>
              </a:rPr>
              <a:t>(контрольно-оценочный).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4660925" y="2198530"/>
            <a:ext cx="552450" cy="523716"/>
          </a:xfrm>
          <a:prstGeom prst="downArrow">
            <a:avLst/>
          </a:prstGeom>
          <a:solidFill>
            <a:srgbClr val="C0504D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735936" y="4135755"/>
            <a:ext cx="552450" cy="589389"/>
          </a:xfrm>
          <a:prstGeom prst="downArrow">
            <a:avLst/>
          </a:prstGeom>
          <a:solidFill>
            <a:srgbClr val="C0504D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439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27439" y="185873"/>
            <a:ext cx="5486400" cy="1073785"/>
          </a:xfrm>
          <a:prstGeom prst="roundRect">
            <a:avLst/>
          </a:prstGeom>
          <a:solidFill>
            <a:srgbClr val="4BACC6">
              <a:lumMod val="40000"/>
              <a:lumOff val="60000"/>
              <a:alpha val="53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cap="all" dirty="0">
                <a:ln w="4496" cap="flat" cmpd="sng" algn="ctr">
                  <a:solidFill>
                    <a:srgbClr val="5C437A"/>
                  </a:solidFill>
                  <a:prstDash val="solid"/>
                  <a:round/>
                </a:ln>
                <a:solidFill>
                  <a:srgbClr val="7030A0"/>
                </a:solidFill>
                <a:effectLst>
                  <a:reflection blurRad="12700" stA="28000" endPos="45000" dist="1016" dir="5400000" sy="-100000" algn="bl"/>
                </a:effectLst>
                <a:latin typeface="Times New Roman"/>
                <a:ea typeface="Calibri"/>
              </a:rPr>
              <a:t>I этап - 1-й год работы: теоретический (адаптационный)</a:t>
            </a:r>
            <a:endParaRPr lang="ru-RU" sz="1200" dirty="0">
              <a:solidFill>
                <a:srgbClr val="7030A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555776" y="1340768"/>
            <a:ext cx="6369546" cy="1152128"/>
          </a:xfrm>
          <a:prstGeom prst="round2DiagRect">
            <a:avLst/>
          </a:pr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F79646">
                <a:lumMod val="60000"/>
                <a:lumOff val="4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Цель: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31859C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оказание практической помощи молодым </a:t>
            </a:r>
            <a:r>
              <a:rPr lang="ru-RU" b="1" kern="0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педагогам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их адаптации в учреждении, вопросах совершенствования теоретических знаний и практической работы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6146" name="Picture 2" descr="D:\ИЗ МОИХ ДОКУМЕНТОВ\ФОТО  детей Дворца\Фото ровесники\Орликова семина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656348"/>
            <a:ext cx="332837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569" y="4473116"/>
            <a:ext cx="254180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2492896"/>
            <a:ext cx="6552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ОСНОВНЫЕ РЕЗУЛЬТАТЫ</a:t>
            </a:r>
            <a:endParaRPr lang="ru-RU" sz="2000" b="1" dirty="0">
              <a:solidFill>
                <a:schemeClr val="accent3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06510" y="2721225"/>
            <a:ext cx="79994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Знает нормативную базу, регламентирующую деятельность педагога дополнительного образования</a:t>
            </a:r>
          </a:p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Осуществляет ведение учебной документации</a:t>
            </a:r>
          </a:p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Участвует в деятельности учреждения со значимыми для него коллегами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95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28" y="83940"/>
            <a:ext cx="55657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3987759" y="1611540"/>
            <a:ext cx="4896544" cy="936104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совершенствовании теоретических и практических знаний, умений,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навыков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203" y="5007952"/>
            <a:ext cx="2468563" cy="173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29557"/>
            <a:ext cx="1652587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C:\Users\Методист\Desktop\еще творческий отчет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728" y="4997307"/>
            <a:ext cx="2666357" cy="175386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691680" y="2573184"/>
            <a:ext cx="662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ОСНОВНЫЕ РЕЗУЛЬТАТЫ</a:t>
            </a:r>
            <a:endParaRPr lang="ru-RU" sz="2000" b="1" dirty="0">
              <a:solidFill>
                <a:schemeClr val="accent3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284" y="2773239"/>
            <a:ext cx="85504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Умеет планировать и анализировать профессиональную деятельность</a:t>
            </a:r>
          </a:p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Испытывает потребность в самообразовании и презентации накопленного опыта</a:t>
            </a:r>
          </a:p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Удовлетворен результатами собственной профессиональной деятельности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6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0"/>
            <a:ext cx="6048671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415233"/>
            <a:ext cx="2232248" cy="198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425798"/>
            <a:ext cx="1584176" cy="21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3912037" y="1052736"/>
            <a:ext cx="5143549" cy="79208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становление молодого специалиста как педагога-профессионала</a:t>
            </a:r>
          </a:p>
        </p:txBody>
      </p:sp>
      <p:pic>
        <p:nvPicPr>
          <p:cNvPr id="7170" name="Picture 2" descr="D:\ИЗ МОИХ ДОКУМЕНТОВ\ФОТО  детей Дворца\Фото ровесники\IMG_91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14307"/>
            <a:ext cx="2669522" cy="178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844824"/>
            <a:ext cx="7691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/>
                </a:solidFill>
                <a:latin typeface="Arial Black" panose="020B0A04020102020204" pitchFamily="34" charset="0"/>
              </a:rPr>
              <a:t>ОСНОВНЫЕ РЕЗУЛЬТАТЫ</a:t>
            </a:r>
            <a:endParaRPr lang="ru-RU" sz="2000" b="1" dirty="0">
              <a:solidFill>
                <a:schemeClr val="accent3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7" y="2137728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Имеет профессиональные достижения </a:t>
            </a:r>
          </a:p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Реализует нетрадиционные формы работы с детьми</a:t>
            </a:r>
          </a:p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Готов к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самоорганизации и процедуре аттестации</a:t>
            </a:r>
            <a:endParaRPr lang="ru-RU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Активно участвует в жизни учреждения</a:t>
            </a:r>
          </a:p>
          <a:p>
            <a:pPr algn="just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Уверенно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в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заимодействует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с различными субъектами образовательного процесса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13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60648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Arial Black" pitchFamily="34" charset="0"/>
              </a:rPr>
              <a:t>Формы работы </a:t>
            </a:r>
          </a:p>
        </p:txBody>
      </p:sp>
      <p:pic>
        <p:nvPicPr>
          <p:cNvPr id="5123" name="Picture 3" descr="C:\Users\Методист\Desktop\Практика Шихи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91299"/>
            <a:ext cx="2808312" cy="295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ИЗ МОИХ ДОКУМЕНТОВ\ФОТО  детей Дворца\Фото ровесники\Практика Секаров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284" y="3914989"/>
            <a:ext cx="4201483" cy="253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653145"/>
            <a:ext cx="74168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ндивидуальные, коллективные консультации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п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осещение занятий наставляемых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ткрытые занятия наставника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м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астер-классы, мини-семинары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с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амообразование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п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ортфолио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в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ыступления на заседаниях педагогических советов, методического объединения</a:t>
            </a:r>
          </a:p>
        </p:txBody>
      </p:sp>
    </p:spTree>
    <p:extLst>
      <p:ext uri="{BB962C8B-B14F-4D97-AF65-F5344CB8AC3E}">
        <p14:creationId xmlns:p14="http://schemas.microsoft.com/office/powerpoint/2010/main" val="225877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D:\ИЗ МОИХ ДОКУМЕНТОВ\ГРАМОТЫ\Секарова\Педдебют лучш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36" y="35800"/>
            <a:ext cx="3048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D:\ИЗ МОИХ ДОКУМЕНТОВ\ГРАМОТЫ\Орликова\21-22\Благодарность Глав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407" y="-23431"/>
            <a:ext cx="2712861" cy="382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D:\ИЗ МОИХ ДОКУМЕНТОВ\КОНКУРСЫ\ПРОФЕССИОНАЛЬНЫЕ\2022-2023\Виват таланты\Федор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731" y="-40658"/>
            <a:ext cx="2694269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ИЗ МОИХ ДОКУМЕНТОВ\КОНКУРСЫ\ПРОФЕССИОНАЛЬНЫЕ\2022-2023\Виват таланты\Секаров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36" y="3086608"/>
            <a:ext cx="2592288" cy="366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Методист\Desktop\Шихин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124" y="3849012"/>
            <a:ext cx="3775775" cy="266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ИЗ МОИХ ДОКУМЕНТОВ\ГРАМОТЫ\Секарова\Sekarov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01008"/>
            <a:ext cx="2262775" cy="319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23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48"/>
            <a:ext cx="200025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87825" y="548680"/>
            <a:ext cx="60486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Муниципальное бюджетное учреждение дополнительного образования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«Дворец детского (юношеского) творчества»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Тульская область, г. Новомосковск,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ул.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Присягина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, д.9</a:t>
            </a:r>
          </a:p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8 (48762) 6-34-35</a:t>
            </a:r>
          </a:p>
        </p:txBody>
      </p:sp>
      <p:pic>
        <p:nvPicPr>
          <p:cNvPr id="3076" name="Picture 4" descr="C:\Users\Методист\Downloads\qrcode_ddut-nmsk.r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69505"/>
            <a:ext cx="3367261" cy="336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59632" y="3068960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200" b="1" dirty="0">
                <a:ln/>
                <a:solidFill>
                  <a:schemeClr val="accent3"/>
                </a:solidFill>
                <a:latin typeface="Arial Black" pitchFamily="34" charset="0"/>
              </a:rPr>
              <a:t>Приглашаем к сотрудничеству!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722" y="4365104"/>
            <a:ext cx="381635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635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085" y="2348880"/>
            <a:ext cx="2264915" cy="24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188640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3"/>
                </a:solidFill>
                <a:latin typeface="Arial Black" pitchFamily="34" charset="0"/>
              </a:rPr>
              <a:t>Концепция развития дополнительного образования до 2030 года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1019637"/>
            <a:ext cx="619551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с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оздание условий для профессионального развития и самореализации управленческих и педагогических  кадров дополнительного образования детей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совершенствование механизмов подготовки и непрерывного  повышения квалификации педагогических и управленческих кадров и привлечения их в дополнительное образование детей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разработка мер поддержки  для молодых специалистов, работающих в системе дополнительного образования детей, содействие их профессиональному развитию 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43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679" y="2168201"/>
            <a:ext cx="5718175" cy="203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140025"/>
            <a:ext cx="42149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_CampusGrav" pitchFamily="82" charset="-52"/>
                <a:cs typeface="Aharoni" pitchFamily="2" charset="-79"/>
              </a:rPr>
              <a:t>Муниципальное 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_CampusGrav" pitchFamily="82" charset="-52"/>
                <a:cs typeface="Aharoni" pitchFamily="2" charset="-79"/>
              </a:rPr>
              <a:t>бюджетное учреждение дополнительного образования 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_CampusGrav" pitchFamily="82" charset="-52"/>
                <a:cs typeface="Aharoni" pitchFamily="2" charset="-79"/>
              </a:rPr>
              <a:t>«Дворец детского 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_CampusGrav" pitchFamily="82" charset="-52"/>
                <a:cs typeface="Aharoni" pitchFamily="2" charset="-79"/>
              </a:rPr>
              <a:t>(юношеского) творчества» 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a_CampusGrav" pitchFamily="82" charset="-52"/>
                <a:cs typeface="Aharoni" pitchFamily="2" charset="-79"/>
              </a:rPr>
              <a:t>г. Новомосковск Тульской области</a:t>
            </a:r>
          </a:p>
        </p:txBody>
      </p:sp>
      <p:pic>
        <p:nvPicPr>
          <p:cNvPr id="2050" name="Picture 2" descr="D:\ИЗ МОИХ ДОКУМЕНТОВ\ФОТО  детей Дворца\Дворец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145" y="83473"/>
            <a:ext cx="3813427" cy="22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Изображения\МОЕ\Я\Работа\С Орликово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4406064"/>
            <a:ext cx="2918813" cy="2423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Методист\AppData\Local\Microsoft\Windows\Temporary Internet Files\Content.Word\Шихина Занятия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4451602"/>
            <a:ext cx="2244779" cy="2232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248674"/>
            <a:ext cx="1728192" cy="2512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25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87265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3"/>
                </a:solidFill>
                <a:latin typeface="Arial Black" pitchFamily="34" charset="0"/>
              </a:rPr>
              <a:t>НОРМАТИВНАЯ   БАЗА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610485"/>
            <a:ext cx="856895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Федеральный закон от 29.12.2012 года № 273 ФЗ «Об образовании в Российской Федерации»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Концепция развития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дополнительногообразования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 до 2030 года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Письмо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Минпросвещения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 от 23.01.2020 № МР-42/02 «О направлении целевой модели и методических рекомендаций»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Приказ Министерства труда и социальной защиты РФ от 22.09.2021 № 652н 2Об утверждении профессионального стандарта «Педагог дополнительного образования детей и взрослых»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Приказ Министерства образования Тульской области от 29.12.2022 «Об утверждении Региональной модели института наставничества для образовательных организаций»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Положение о «Школе молодого педагога дополнительного образования»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Программа наставничества МБУ ДО «Дворец детского (юношеского) творчества»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Arial Black" panose="020B0A04020102020204" pitchFamily="34" charset="0"/>
              </a:rPr>
              <a:t>Программа развития МБУ ДО «Дворец детского (юношеского) творчества на 2020-2024 годы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46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748"/>
            <a:ext cx="8297152" cy="3810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D:\ИЗ МОИХ ДОКУМЕНТОВ\КОНКУРСЫ\ПРОФЕССИОНАЛЬНЫЕ\Сердце отдаю детям\Фото Ровесники\занят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01" y="3501008"/>
            <a:ext cx="2193207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ИЗ МОИХ ДОКУМЕНТОВ\ФОТО  детей Дворца\Фото ровесники\Слушают семина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132095"/>
            <a:ext cx="3031689" cy="212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ИЗ МОИХ ДОКУМЕНТОВ\ФОТО  детей Дворца\kljuchkina-i-1024x8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963" y="4191673"/>
            <a:ext cx="2455113" cy="200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26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869160"/>
            <a:ext cx="466424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1663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3"/>
                </a:solidFill>
                <a:latin typeface="Arial Black" pitchFamily="34" charset="0"/>
              </a:rPr>
              <a:t>Основные профессиональные дефициты молодых педагогов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9632" y="947629"/>
            <a:ext cx="74888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Понимание и применение в образовательном процессе нормативных правовых документов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Ведение учебной документации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Проектирование образовательного процесса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Применение педагогических технологий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Проектирование собственных оценочных материалов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Организация адресной работы в партнерстве с семьей 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Выстраивание диалогического взаимодействия и развитие партнерских отношений с педагогическим сообществом учреждения</a:t>
            </a:r>
          </a:p>
        </p:txBody>
      </p:sp>
    </p:spTree>
    <p:extLst>
      <p:ext uri="{BB962C8B-B14F-4D97-AF65-F5344CB8AC3E}">
        <p14:creationId xmlns:p14="http://schemas.microsoft.com/office/powerpoint/2010/main" val="357336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8765"/>
            <a:ext cx="2304256" cy="1524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24644"/>
            <a:ext cx="7438900" cy="5137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73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937" y="5114156"/>
            <a:ext cx="4664075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115615" y="450519"/>
            <a:ext cx="7848873" cy="1204436"/>
          </a:xfrm>
          <a:prstGeom prst="snip2DiagRect">
            <a:avLst>
              <a:gd name="adj1" fmla="val 0"/>
              <a:gd name="adj2" fmla="val 8334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Цель</a:t>
            </a:r>
            <a:r>
              <a:rPr lang="ru-RU" sz="1400" b="1" dirty="0">
                <a:solidFill>
                  <a:srgbClr val="0070C0"/>
                </a:solidFill>
                <a:effectLst/>
                <a:latin typeface="Times New Roman"/>
                <a:ea typeface="Calibri"/>
                <a:cs typeface="Times New Roman"/>
              </a:rPr>
              <a:t> – </a:t>
            </a:r>
            <a:r>
              <a:rPr lang="ru-RU" sz="1600" b="1" dirty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разностороння поддержка молодого специалиста, повышение его профессионального потенциала и создание комфортной профессиональной среды внутри учреждения , позволяющей реализовать актуальные педагогические задачи на высоком уровне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730939" y="1391072"/>
            <a:ext cx="2558072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Задачи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29705" y="1988840"/>
            <a:ext cx="2162175" cy="1609725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lumMod val="40000"/>
                <a:lumOff val="6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Создать условия для профессиональной и межличностной адаптации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Calibri"/>
              <a:cs typeface="Times New Roman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98261" y="2156230"/>
            <a:ext cx="2190750" cy="1562100"/>
          </a:xfrm>
          <a:prstGeom prst="roundRect">
            <a:avLst>
              <a:gd name="adj" fmla="val 4472"/>
            </a:avLst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lumMod val="40000"/>
                <a:lumOff val="6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Ориентировать на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творческое использование передового педагогического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опыта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Calibri"/>
              <a:cs typeface="Times New Roman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32240" y="1988840"/>
            <a:ext cx="2028825" cy="1552575"/>
          </a:xfrm>
          <a:prstGeom prst="roundRect">
            <a:avLst>
              <a:gd name="adj" fmla="val 5625"/>
            </a:avLst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lumMod val="40000"/>
                <a:lumOff val="6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effectLst/>
                <a:latin typeface="Times New Roman"/>
                <a:ea typeface="Calibri"/>
                <a:cs typeface="Times New Roman"/>
              </a:rPr>
              <a:t>Обучить методике построения и</a:t>
            </a:r>
            <a:r>
              <a:rPr lang="en-US" sz="1400" b="1" dirty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400" b="1" dirty="0">
                <a:effectLst/>
                <a:latin typeface="Times New Roman"/>
                <a:ea typeface="Calibri"/>
                <a:cs typeface="Times New Roman"/>
              </a:rPr>
              <a:t>организации результативного образовательного</a:t>
            </a: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  </a:t>
            </a:r>
            <a:r>
              <a:rPr lang="ru-RU" sz="1400" b="1" dirty="0">
                <a:effectLst/>
                <a:latin typeface="Times New Roman"/>
                <a:ea typeface="Calibri"/>
                <a:cs typeface="Times New Roman"/>
              </a:rPr>
              <a:t>процесса</a:t>
            </a:r>
            <a:endParaRPr lang="ru-RU" sz="1400" dirty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03372" y="3933056"/>
            <a:ext cx="3606602" cy="1181100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lumMod val="40000"/>
                <a:lumOff val="6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Способствовать развитию и расширению профессиональных компетенций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Calibri"/>
              <a:cs typeface="Times New Roman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36096" y="3933056"/>
            <a:ext cx="3468241" cy="1296144"/>
          </a:xfrm>
          <a:prstGeom prst="roundRect">
            <a:avLst/>
          </a:pr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lumMod val="40000"/>
                <a:lumOff val="6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Прививать молодому специалисту интерес к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педагогической деятельности в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целях  продолжения его работы в учреждении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338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289672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3"/>
                </a:solidFill>
                <a:latin typeface="Arial Black" pitchFamily="34" charset="0"/>
              </a:rPr>
              <a:t>Основные принципы работы с молодыми педагогами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2243779"/>
            <a:ext cx="5472608" cy="3046988"/>
          </a:xfrm>
          <a:prstGeom prst="rect">
            <a:avLst/>
          </a:prstGeom>
          <a:noFill/>
          <a:effectLst>
            <a:glow rad="101600">
              <a:schemeClr val="accent5">
                <a:lumMod val="50000"/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Активная включенность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Индивидуальность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Непрерывность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Эффективность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56785"/>
            <a:ext cx="4139951" cy="3759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Методист\Desktop\ШМП.jpg">
            <a:extLst>
              <a:ext uri="{FF2B5EF4-FFF2-40B4-BE49-F238E27FC236}">
                <a16:creationId xmlns:a16="http://schemas.microsoft.com/office/drawing/2014/main" xmlns="" id="{6979D7F4-2CE5-4C34-ACF0-4AE27EB4F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0"/>
            <a:ext cx="4032448" cy="128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41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1542</TotalTime>
  <Words>543</Words>
  <Application>Microsoft Office PowerPoint</Application>
  <PresentationFormat>Экран (4:3)</PresentationFormat>
  <Paragraphs>81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методист</cp:lastModifiedBy>
  <cp:revision>91</cp:revision>
  <dcterms:created xsi:type="dcterms:W3CDTF">2023-03-18T07:39:33Z</dcterms:created>
  <dcterms:modified xsi:type="dcterms:W3CDTF">2023-05-17T21:30:28Z</dcterms:modified>
</cp:coreProperties>
</file>